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076136864" r:id="rId2"/>
    <p:sldId id="2145705695" r:id="rId3"/>
    <p:sldId id="2145705693" r:id="rId4"/>
    <p:sldId id="258" r:id="rId5"/>
    <p:sldId id="256" r:id="rId6"/>
    <p:sldId id="293" r:id="rId7"/>
    <p:sldId id="537" r:id="rId8"/>
    <p:sldId id="2145705694" r:id="rId9"/>
    <p:sldId id="257" r:id="rId10"/>
    <p:sldId id="2076136868" r:id="rId11"/>
    <p:sldId id="2145705697" r:id="rId12"/>
    <p:sldId id="2145705696" r:id="rId13"/>
    <p:sldId id="20761368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300"/>
    <a:srgbClr val="BED730"/>
    <a:srgbClr val="C9D50A"/>
    <a:srgbClr val="719AC9"/>
    <a:srgbClr val="FFC000"/>
    <a:srgbClr val="E0E670"/>
    <a:srgbClr val="F9AC6D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6C8A06-0431-4D93-AA9E-F53C8B8A0E5C}" v="7" dt="2022-04-21T12:13:30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7" d="100"/>
          <a:sy n="97" d="100"/>
        </p:scale>
        <p:origin x="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F5F4-A390-40D4-8449-3FBC22B226DC}" type="datetimeFigureOut">
              <a:rPr lang="en-IN" smtClean="0"/>
              <a:t>02-05-2023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78070-170C-4D87-9B95-D367F1688E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683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0C7FB-05A3-4118-86D5-E4ADFF43D7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366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7836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25E2-DC97-4B09-87B6-6CCFAE504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5A33E-B7B1-467E-A4AF-9C6AC91ACE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AA54F-BB39-4B56-829D-42F0BB1D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3F19FED0-CD1D-4348-B4D6-C1D445F96A76}" type="datetime1">
              <a:rPr lang="en-IN" smtClean="0"/>
              <a:t>02-05-2023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65DD4-82DA-4150-99B1-75199598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0AAB2-6727-4D66-A6EB-4D0E0C1E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196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5CD15-1493-4F68-9696-5195074B5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12263-8A2C-4B7B-B9D6-801E65142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9716-7837-4583-934A-7304A6B8FE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1C0B3442-6D7A-4F4D-B164-1B4B5C5EA9BF}" type="datetime1">
              <a:rPr lang="en-IN" smtClean="0"/>
              <a:t>02-05-2023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4AD51-17C3-47D2-8D52-528F0D551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24DCA-A9FC-4284-A61C-FCFFB5237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83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0A44C-7A59-4867-A68E-7DCFE31A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CB610-71F7-49F7-B83D-1A55BA55C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2E235-FDB5-4778-B646-06F2BCF1D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B58630D4-D8CE-4BD5-BB24-645F98A87634}" type="datetime1">
              <a:rPr lang="en-IN" smtClean="0"/>
              <a:t>02-05-2023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7D808-A757-4C19-BEED-7138DAD46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95D95-22D3-4880-B41B-3314FA236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325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DFD35-828F-4E04-A007-12220798F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89649-9795-476C-9F7F-612054A768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D9114-4EA3-4A16-8D23-925D4D5C8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110C8-29E1-4C38-9917-FA22D1AD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FFE79394-D737-4CF2-9EEF-39F08C7448DB}" type="datetime1">
              <a:rPr lang="en-IN" smtClean="0"/>
              <a:t>02-05-2023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432BD-DF24-4731-91D8-5DE6CE79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595504-2F3F-412D-AC7B-6E235A84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687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ECD89-7756-48F0-8301-138ABA4E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2905-B162-44BF-A454-18279FDE0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B7A06-5D43-4286-BB32-5885BF2EB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5ACFD-8DA6-4CC3-A731-5FE9396E3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314D7-3ABA-4E88-A838-95FC3D7DB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469BF5-2332-4969-9715-05969E59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D67F147C-FA30-4C49-894A-EE17D02DDA59}" type="datetime1">
              <a:rPr lang="en-IN" smtClean="0"/>
              <a:t>02-05-2023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3B0704-C5A7-4B95-A4B7-680381BF3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392BC6-B731-4DE8-B107-D27F133E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06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7808-F927-4FFA-A619-7688F6E6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1B2455-D94D-4CB2-B0A4-24B6CA44C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7DCB5AB7-A99A-457E-BBC2-5487157B0040}" type="datetime1">
              <a:rPr lang="en-IN" smtClean="0"/>
              <a:t>02-05-2023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EC649C-D02B-4099-A6CA-6D47F45C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9581D5-E011-49D4-8C82-E9FE6C01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553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8DA52B-24C7-4D04-BEC4-B315631FB9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809E728B-E6CB-4311-8CF0-F992D85C15D1}" type="datetime1">
              <a:rPr lang="en-IN" smtClean="0"/>
              <a:t>02-05-2023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05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224C5-200D-40F7-A5E3-C522B266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3F3AD-387B-4AE2-B6F7-E320D038B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3A8CA-A157-4BF6-9EEF-41E7BABE4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16883-2604-4006-BFCC-8BF3B9DE3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9AE5BB38-920F-428E-83B9-90444A04221F}" type="datetime1">
              <a:rPr lang="en-IN" smtClean="0"/>
              <a:t>02-05-2023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0A8D0-CD4E-4CBB-ADDE-67102F087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EF746-E6E9-4081-9339-A867115BC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68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C62A9-F0C9-41D5-9087-270A8EAF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45482-6354-46B6-8252-028C46A443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732F8-5681-4B00-BACF-AB4B45528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69A06C-526A-4CAF-AEEB-978E3D84BA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2EAC83EE-AEAE-44F3-9EAA-026EE1BB3D28}" type="datetime1">
              <a:rPr lang="en-IN" smtClean="0"/>
              <a:t>02-05-2023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2FC86-8142-403F-88F1-34FCB5FC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ABEAF-7BA9-4287-B74B-5849AE96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693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625C5-5860-4EBC-91F9-B13E353CE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73A35-0163-4CE1-8E01-4233BF6DD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4C3B4-3B2C-4015-896D-054BF21E6D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8D46BAA6-73BE-4ABE-9B4E-CC6E6765B0BE}" type="datetime1">
              <a:rPr lang="en-IN" smtClean="0"/>
              <a:t>02-05-2023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E1E9-18BF-40E6-8409-191DC3F3B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9D1DF-1449-467D-B4ED-7808A2860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433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EE22CD-671C-4DB6-B629-1C0D3A9EDF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B897B-A8DD-401F-9EF6-D784B273C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D9E65-89EC-41C2-AB7E-F6684E19F9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503797" cy="365125"/>
          </a:xfrm>
          <a:prstGeom prst="rect">
            <a:avLst/>
          </a:prstGeom>
        </p:spPr>
        <p:txBody>
          <a:bodyPr/>
          <a:lstStyle/>
          <a:p>
            <a:fld id="{EBEFB682-61A6-4C34-AFB8-9EA39B3EA864}" type="datetime1">
              <a:rPr lang="en-IN" smtClean="0"/>
              <a:t>02-05-2023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62381-443D-40D4-B242-9212FF2B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B533D-DE64-4FCC-BB7A-6F00E52E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F430E-72FA-41C8-AC22-E8EBE2B9F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8069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371475" y="1233488"/>
            <a:ext cx="2776354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5BF167-B9E6-4F02-9FA8-3CA79D552F0E}"/>
              </a:ext>
            </a:extLst>
          </p:cNvPr>
          <p:cNvSpPr/>
          <p:nvPr userDrawn="1"/>
        </p:nvSpPr>
        <p:spPr>
          <a:xfrm>
            <a:off x="3286186" y="1233488"/>
            <a:ext cx="2776354" cy="4967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8694DE-D82B-49DB-8A45-D1DD4C9BCEF1}"/>
              </a:ext>
            </a:extLst>
          </p:cNvPr>
          <p:cNvSpPr/>
          <p:nvPr userDrawn="1"/>
        </p:nvSpPr>
        <p:spPr>
          <a:xfrm>
            <a:off x="6200897" y="1233488"/>
            <a:ext cx="2776354" cy="4967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9115608" y="1246188"/>
            <a:ext cx="2776354" cy="4967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3EDDE5-9B23-44D7-8546-0B2365B42B16}"/>
              </a:ext>
            </a:extLst>
          </p:cNvPr>
          <p:cNvCxnSpPr/>
          <p:nvPr userDrawn="1"/>
        </p:nvCxnSpPr>
        <p:spPr>
          <a:xfrm>
            <a:off x="591252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9D259D5-D3C0-4B60-B2D9-9B6DFFD270D8}"/>
              </a:ext>
            </a:extLst>
          </p:cNvPr>
          <p:cNvCxnSpPr/>
          <p:nvPr userDrawn="1"/>
        </p:nvCxnSpPr>
        <p:spPr>
          <a:xfrm>
            <a:off x="3505963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10C392-9E34-4640-AC70-210A1B8C47B5}"/>
              </a:ext>
            </a:extLst>
          </p:cNvPr>
          <p:cNvCxnSpPr/>
          <p:nvPr userDrawn="1"/>
        </p:nvCxnSpPr>
        <p:spPr>
          <a:xfrm>
            <a:off x="6420674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A92E0B-B060-48FA-A650-36894FF4B216}"/>
              </a:ext>
            </a:extLst>
          </p:cNvPr>
          <p:cNvCxnSpPr/>
          <p:nvPr userDrawn="1"/>
        </p:nvCxnSpPr>
        <p:spPr>
          <a:xfrm>
            <a:off x="9335385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056F2B-EAFD-4A57-BB92-D14816C84D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6300" y="1739900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E65006DE-F797-4019-BB72-F484F9FE7E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9813" y="4263232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0947D252-5545-4406-8764-B7712464DA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4524" y="1739900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DD89F80C-C1D7-4F63-BAD2-F4EE1F9A162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59235" y="4263232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08BBFEC8-B6BE-4768-9284-26D98C06F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550" y="3949700"/>
            <a:ext cx="2336800" cy="185420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D12C79C2-427D-418B-8FFA-C27D8F2C98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5963" y="1595835"/>
            <a:ext cx="2336800" cy="185420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0FD568C4-A06D-4A56-B7D6-AF338F5C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674" y="3949700"/>
            <a:ext cx="2336800" cy="185420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6B41443-1233-4172-B61C-7CC516D88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35385" y="1595835"/>
            <a:ext cx="2336800" cy="185420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38314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4800" y="504992"/>
            <a:ext cx="10051200" cy="461665"/>
          </a:xfrm>
          <a:prstGeom prst="rect">
            <a:avLst/>
          </a:prstGeom>
        </p:spPr>
        <p:txBody>
          <a:bodyPr>
            <a:spAutoFit/>
          </a:bodyPr>
          <a:lstStyle>
            <a:lvl1pPr marL="0" marR="0" indent="0" algn="l" defTabSz="11995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1995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OF THE SLIDE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B342A-830E-438F-A6A8-BEDF509AB0A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19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>
            <a:extLst>
              <a:ext uri="{FF2B5EF4-FFF2-40B4-BE49-F238E27FC236}">
                <a16:creationId xmlns:a16="http://schemas.microsoft.com/office/drawing/2014/main" id="{289692E0-75EA-3CC9-02A2-875AE46836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82094"/>
            <a:ext cx="10049933" cy="615540"/>
          </a:xfrm>
        </p:spPr>
        <p:txBody>
          <a:bodyPr/>
          <a:lstStyle>
            <a:lvl1pPr>
              <a:defRPr sz="3200" baseline="0">
                <a:solidFill>
                  <a:srgbClr val="BED730"/>
                </a:solidFill>
                <a:latin typeface="TheSansOffice" panose="020B0503040302060204" pitchFamily="34" charset="0"/>
              </a:defRPr>
            </a:lvl1pPr>
          </a:lstStyle>
          <a:p>
            <a:r>
              <a:rPr lang="en-US"/>
              <a:t>TITLE OF THE SLIDE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1BC7CF-D042-7181-EF25-0D5B8EC44B21}"/>
              </a:ext>
            </a:extLst>
          </p:cNvPr>
          <p:cNvSpPr txBox="1"/>
          <p:nvPr userDrawn="1"/>
        </p:nvSpPr>
        <p:spPr>
          <a:xfrm>
            <a:off x="325120" y="6531912"/>
            <a:ext cx="1361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digital@core</a:t>
            </a:r>
            <a:r>
              <a:rPr lang="en-US" sz="1067" baseline="30000" dirty="0">
                <a:solidFill>
                  <a:schemeClr val="bg1"/>
                </a:solidFill>
              </a:rPr>
              <a:t>TM</a:t>
            </a:r>
            <a:endParaRPr lang="en-US" sz="1400" baseline="30000" dirty="0">
              <a:solidFill>
                <a:schemeClr val="bg1"/>
              </a:solidFill>
            </a:endParaRPr>
          </a:p>
        </p:txBody>
      </p:sp>
      <p:pic>
        <p:nvPicPr>
          <p:cNvPr id="6" name="Picture 2" descr="Image result for sify logo">
            <a:extLst>
              <a:ext uri="{FF2B5EF4-FFF2-40B4-BE49-F238E27FC236}">
                <a16:creationId xmlns:a16="http://schemas.microsoft.com/office/drawing/2014/main" id="{04B114EC-B25C-F1A5-189B-2790AD59232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/>
          <a:stretch/>
        </p:blipFill>
        <p:spPr bwMode="auto">
          <a:xfrm>
            <a:off x="44689" y="6577929"/>
            <a:ext cx="423587" cy="24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B6E63B-A4E1-FF01-0D09-231A91DAC2CD}"/>
              </a:ext>
            </a:extLst>
          </p:cNvPr>
          <p:cNvSpPr txBox="1"/>
          <p:nvPr userDrawn="1"/>
        </p:nvSpPr>
        <p:spPr>
          <a:xfrm>
            <a:off x="10477500" y="6515795"/>
            <a:ext cx="1669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400" b="0" i="0" dirty="0">
                <a:solidFill>
                  <a:schemeClr val="bg1"/>
                </a:solidFill>
                <a:effectLst/>
                <a:latin typeface="+mn-lt"/>
              </a:rPr>
              <a:t>Sify Confidential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9921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Titl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6202C7-073A-C292-DD0B-416A36D2070F}"/>
              </a:ext>
            </a:extLst>
          </p:cNvPr>
          <p:cNvSpPr txBox="1"/>
          <p:nvPr userDrawn="1"/>
        </p:nvSpPr>
        <p:spPr>
          <a:xfrm>
            <a:off x="325120" y="6531912"/>
            <a:ext cx="1361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digital@core</a:t>
            </a:r>
            <a:r>
              <a:rPr lang="en-US" sz="1067" baseline="30000" dirty="0">
                <a:solidFill>
                  <a:schemeClr val="bg1"/>
                </a:solidFill>
              </a:rPr>
              <a:t>TM</a:t>
            </a:r>
            <a:endParaRPr lang="en-US" sz="1400" baseline="30000" dirty="0">
              <a:solidFill>
                <a:schemeClr val="bg1"/>
              </a:solidFill>
            </a:endParaRPr>
          </a:p>
        </p:txBody>
      </p:sp>
      <p:pic>
        <p:nvPicPr>
          <p:cNvPr id="11" name="Picture 2" descr="Image result for sify logo">
            <a:extLst>
              <a:ext uri="{FF2B5EF4-FFF2-40B4-BE49-F238E27FC236}">
                <a16:creationId xmlns:a16="http://schemas.microsoft.com/office/drawing/2014/main" id="{87D755DB-7A82-D018-B1B5-6018D6D44D3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/>
          <a:stretch/>
        </p:blipFill>
        <p:spPr bwMode="auto">
          <a:xfrm>
            <a:off x="44689" y="6577929"/>
            <a:ext cx="423587" cy="24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CCE68003-E007-481A-83D1-DBB6D223A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82094"/>
            <a:ext cx="11328200" cy="615540"/>
          </a:xfrm>
        </p:spPr>
        <p:txBody>
          <a:bodyPr/>
          <a:lstStyle>
            <a:lvl1pPr>
              <a:defRPr sz="3200" baseline="0">
                <a:solidFill>
                  <a:srgbClr val="BED730"/>
                </a:solidFill>
                <a:latin typeface="TheSansOffice" panose="020B0503040302060204" pitchFamily="34" charset="0"/>
              </a:defRPr>
            </a:lvl1pPr>
          </a:lstStyle>
          <a:p>
            <a:r>
              <a:rPr lang="en-US" dirty="0"/>
              <a:t>TITLE OF THE SLIDE GOES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64D85-02E8-0D04-2A83-8AA025B1AA1C}"/>
              </a:ext>
            </a:extLst>
          </p:cNvPr>
          <p:cNvSpPr txBox="1"/>
          <p:nvPr userDrawn="1"/>
        </p:nvSpPr>
        <p:spPr>
          <a:xfrm>
            <a:off x="10477500" y="6527157"/>
            <a:ext cx="1669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0" i="0" dirty="0">
                <a:solidFill>
                  <a:schemeClr val="bg1"/>
                </a:solidFill>
                <a:effectLst/>
                <a:latin typeface="+mn-lt"/>
              </a:rPr>
              <a:t>Sify Confidential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1326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7CBFFE66-0EBA-46FF-AA31-6E868A667A5F}"/>
              </a:ext>
            </a:extLst>
          </p:cNvPr>
          <p:cNvGrpSpPr/>
          <p:nvPr userDrawn="1"/>
        </p:nvGrpSpPr>
        <p:grpSpPr>
          <a:xfrm rot="16200000">
            <a:off x="5159304" y="2280919"/>
            <a:ext cx="1873392" cy="2411240"/>
            <a:chOff x="9651545" y="1652096"/>
            <a:chExt cx="1873392" cy="2411240"/>
          </a:xfrm>
        </p:grpSpPr>
        <p:sp>
          <p:nvSpPr>
            <p:cNvPr id="5" name="Rectangle 80">
              <a:extLst>
                <a:ext uri="{FF2B5EF4-FFF2-40B4-BE49-F238E27FC236}">
                  <a16:creationId xmlns:a16="http://schemas.microsoft.com/office/drawing/2014/main" id="{B147A8D9-A5C8-4EFF-B7D9-B384FA84D77C}"/>
                </a:ext>
              </a:extLst>
            </p:cNvPr>
            <p:cNvSpPr/>
            <p:nvPr/>
          </p:nvSpPr>
          <p:spPr>
            <a:xfrm rot="5400000" flipV="1">
              <a:off x="9154760" y="2148881"/>
              <a:ext cx="2408732" cy="1415161"/>
            </a:xfrm>
            <a:custGeom>
              <a:avLst/>
              <a:gdLst>
                <a:gd name="connsiteX0" fmla="*/ 0 w 5414181"/>
                <a:gd name="connsiteY0" fmla="*/ 0 h 1252700"/>
                <a:gd name="connsiteX1" fmla="*/ 5414181 w 5414181"/>
                <a:gd name="connsiteY1" fmla="*/ 0 h 1252700"/>
                <a:gd name="connsiteX2" fmla="*/ 5414181 w 5414181"/>
                <a:gd name="connsiteY2" fmla="*/ 1252700 h 1252700"/>
                <a:gd name="connsiteX3" fmla="*/ 0 w 5414181"/>
                <a:gd name="connsiteY3" fmla="*/ 1252700 h 1252700"/>
                <a:gd name="connsiteX4" fmla="*/ 0 w 5414181"/>
                <a:gd name="connsiteY4" fmla="*/ 0 h 1252700"/>
                <a:gd name="connsiteX0" fmla="*/ 0 w 5414181"/>
                <a:gd name="connsiteY0" fmla="*/ 242626 h 1495326"/>
                <a:gd name="connsiteX1" fmla="*/ 5414181 w 5414181"/>
                <a:gd name="connsiteY1" fmla="*/ 242626 h 1495326"/>
                <a:gd name="connsiteX2" fmla="*/ 5414181 w 5414181"/>
                <a:gd name="connsiteY2" fmla="*/ 1495326 h 1495326"/>
                <a:gd name="connsiteX3" fmla="*/ 0 w 5414181"/>
                <a:gd name="connsiteY3" fmla="*/ 1495326 h 1495326"/>
                <a:gd name="connsiteX4" fmla="*/ 0 w 5414181"/>
                <a:gd name="connsiteY4" fmla="*/ 242626 h 1495326"/>
                <a:gd name="connsiteX0" fmla="*/ 0 w 5414181"/>
                <a:gd name="connsiteY0" fmla="*/ 389229 h 1641929"/>
                <a:gd name="connsiteX1" fmla="*/ 5414181 w 5414181"/>
                <a:gd name="connsiteY1" fmla="*/ 389229 h 1641929"/>
                <a:gd name="connsiteX2" fmla="*/ 5414181 w 5414181"/>
                <a:gd name="connsiteY2" fmla="*/ 1641929 h 1641929"/>
                <a:gd name="connsiteX3" fmla="*/ 0 w 5414181"/>
                <a:gd name="connsiteY3" fmla="*/ 1641929 h 1641929"/>
                <a:gd name="connsiteX4" fmla="*/ 0 w 5414181"/>
                <a:gd name="connsiteY4" fmla="*/ 389229 h 1641929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532632 h 1785332"/>
                <a:gd name="connsiteX1" fmla="*/ 5414181 w 5414181"/>
                <a:gd name="connsiteY1" fmla="*/ 532632 h 1785332"/>
                <a:gd name="connsiteX2" fmla="*/ 5414181 w 5414181"/>
                <a:gd name="connsiteY2" fmla="*/ 1785332 h 1785332"/>
                <a:gd name="connsiteX3" fmla="*/ 0 w 5414181"/>
                <a:gd name="connsiteY3" fmla="*/ 1785332 h 1785332"/>
                <a:gd name="connsiteX4" fmla="*/ 0 w 5414181"/>
                <a:gd name="connsiteY4" fmla="*/ 532632 h 1785332"/>
                <a:gd name="connsiteX0" fmla="*/ 0 w 5414181"/>
                <a:gd name="connsiteY0" fmla="*/ 654829 h 1907529"/>
                <a:gd name="connsiteX1" fmla="*/ 5414181 w 5414181"/>
                <a:gd name="connsiteY1" fmla="*/ 654829 h 1907529"/>
                <a:gd name="connsiteX2" fmla="*/ 5414181 w 5414181"/>
                <a:gd name="connsiteY2" fmla="*/ 1907529 h 1907529"/>
                <a:gd name="connsiteX3" fmla="*/ 0 w 5414181"/>
                <a:gd name="connsiteY3" fmla="*/ 1907529 h 1907529"/>
                <a:gd name="connsiteX4" fmla="*/ 0 w 5414181"/>
                <a:gd name="connsiteY4" fmla="*/ 654829 h 1907529"/>
                <a:gd name="connsiteX0" fmla="*/ 0 w 5414181"/>
                <a:gd name="connsiteY0" fmla="*/ 612884 h 1865584"/>
                <a:gd name="connsiteX1" fmla="*/ 2763656 w 5414181"/>
                <a:gd name="connsiteY1" fmla="*/ 0 h 1865584"/>
                <a:gd name="connsiteX2" fmla="*/ 5414181 w 5414181"/>
                <a:gd name="connsiteY2" fmla="*/ 612884 h 1865584"/>
                <a:gd name="connsiteX3" fmla="*/ 5414181 w 5414181"/>
                <a:gd name="connsiteY3" fmla="*/ 1865584 h 1865584"/>
                <a:gd name="connsiteX4" fmla="*/ 0 w 5414181"/>
                <a:gd name="connsiteY4" fmla="*/ 1865584 h 1865584"/>
                <a:gd name="connsiteX5" fmla="*/ 0 w 5414181"/>
                <a:gd name="connsiteY5" fmla="*/ 612884 h 1865584"/>
                <a:gd name="connsiteX0" fmla="*/ 0 w 5414181"/>
                <a:gd name="connsiteY0" fmla="*/ 428902 h 1681602"/>
                <a:gd name="connsiteX1" fmla="*/ 2741749 w 5414181"/>
                <a:gd name="connsiteY1" fmla="*/ 0 h 1681602"/>
                <a:gd name="connsiteX2" fmla="*/ 5414181 w 5414181"/>
                <a:gd name="connsiteY2" fmla="*/ 428902 h 1681602"/>
                <a:gd name="connsiteX3" fmla="*/ 5414181 w 5414181"/>
                <a:gd name="connsiteY3" fmla="*/ 1681602 h 1681602"/>
                <a:gd name="connsiteX4" fmla="*/ 0 w 5414181"/>
                <a:gd name="connsiteY4" fmla="*/ 1681602 h 1681602"/>
                <a:gd name="connsiteX5" fmla="*/ 0 w 5414181"/>
                <a:gd name="connsiteY5" fmla="*/ 428902 h 1681602"/>
                <a:gd name="connsiteX0" fmla="*/ 0 w 5414181"/>
                <a:gd name="connsiteY0" fmla="*/ 635881 h 1888581"/>
                <a:gd name="connsiteX1" fmla="*/ 2734447 w 5414181"/>
                <a:gd name="connsiteY1" fmla="*/ 0 h 1888581"/>
                <a:gd name="connsiteX2" fmla="*/ 5414181 w 5414181"/>
                <a:gd name="connsiteY2" fmla="*/ 635881 h 1888581"/>
                <a:gd name="connsiteX3" fmla="*/ 5414181 w 5414181"/>
                <a:gd name="connsiteY3" fmla="*/ 1888581 h 1888581"/>
                <a:gd name="connsiteX4" fmla="*/ 0 w 5414181"/>
                <a:gd name="connsiteY4" fmla="*/ 1888581 h 1888581"/>
                <a:gd name="connsiteX5" fmla="*/ 0 w 5414181"/>
                <a:gd name="connsiteY5" fmla="*/ 635881 h 1888581"/>
                <a:gd name="connsiteX0" fmla="*/ 0 w 5457994"/>
                <a:gd name="connsiteY0" fmla="*/ 635881 h 1888581"/>
                <a:gd name="connsiteX1" fmla="*/ 2734447 w 5457994"/>
                <a:gd name="connsiteY1" fmla="*/ 0 h 1888581"/>
                <a:gd name="connsiteX2" fmla="*/ 5457994 w 5457994"/>
                <a:gd name="connsiteY2" fmla="*/ 428902 h 1888581"/>
                <a:gd name="connsiteX3" fmla="*/ 5414181 w 5457994"/>
                <a:gd name="connsiteY3" fmla="*/ 1888581 h 1888581"/>
                <a:gd name="connsiteX4" fmla="*/ 0 w 5457994"/>
                <a:gd name="connsiteY4" fmla="*/ 1888581 h 1888581"/>
                <a:gd name="connsiteX5" fmla="*/ 0 w 5457994"/>
                <a:gd name="connsiteY5" fmla="*/ 635881 h 1888581"/>
                <a:gd name="connsiteX0" fmla="*/ 0 w 5457994"/>
                <a:gd name="connsiteY0" fmla="*/ 612883 h 1865583"/>
                <a:gd name="connsiteX1" fmla="*/ 2529984 w 5457994"/>
                <a:gd name="connsiteY1" fmla="*/ 0 h 1865583"/>
                <a:gd name="connsiteX2" fmla="*/ 5457994 w 5457994"/>
                <a:gd name="connsiteY2" fmla="*/ 405904 h 1865583"/>
                <a:gd name="connsiteX3" fmla="*/ 5414181 w 5457994"/>
                <a:gd name="connsiteY3" fmla="*/ 1865583 h 1865583"/>
                <a:gd name="connsiteX4" fmla="*/ 0 w 5457994"/>
                <a:gd name="connsiteY4" fmla="*/ 1865583 h 1865583"/>
                <a:gd name="connsiteX5" fmla="*/ 0 w 5457994"/>
                <a:gd name="connsiteY5" fmla="*/ 612883 h 1865583"/>
                <a:gd name="connsiteX0" fmla="*/ 0 w 5457994"/>
                <a:gd name="connsiteY0" fmla="*/ 520892 h 1773592"/>
                <a:gd name="connsiteX1" fmla="*/ 2449659 w 5457994"/>
                <a:gd name="connsiteY1" fmla="*/ 0 h 1773592"/>
                <a:gd name="connsiteX2" fmla="*/ 5457994 w 5457994"/>
                <a:gd name="connsiteY2" fmla="*/ 313913 h 1773592"/>
                <a:gd name="connsiteX3" fmla="*/ 5414181 w 5457994"/>
                <a:gd name="connsiteY3" fmla="*/ 1773592 h 1773592"/>
                <a:gd name="connsiteX4" fmla="*/ 0 w 5457994"/>
                <a:gd name="connsiteY4" fmla="*/ 1773592 h 1773592"/>
                <a:gd name="connsiteX5" fmla="*/ 0 w 5457994"/>
                <a:gd name="connsiteY5" fmla="*/ 520892 h 1773592"/>
                <a:gd name="connsiteX0" fmla="*/ 0 w 5457994"/>
                <a:gd name="connsiteY0" fmla="*/ 589885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589885 h 1842585"/>
                <a:gd name="connsiteX0" fmla="*/ 0 w 5457994"/>
                <a:gd name="connsiteY0" fmla="*/ 382906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382906 h 1842585"/>
                <a:gd name="connsiteX0" fmla="*/ 0 w 5457994"/>
                <a:gd name="connsiteY0" fmla="*/ 382906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382906 h 1842585"/>
                <a:gd name="connsiteX0" fmla="*/ 0 w 5457994"/>
                <a:gd name="connsiteY0" fmla="*/ 269938 h 1729617"/>
                <a:gd name="connsiteX1" fmla="*/ 2603007 w 5457994"/>
                <a:gd name="connsiteY1" fmla="*/ 2021 h 1729617"/>
                <a:gd name="connsiteX2" fmla="*/ 5457994 w 5457994"/>
                <a:gd name="connsiteY2" fmla="*/ 269938 h 1729617"/>
                <a:gd name="connsiteX3" fmla="*/ 5414181 w 5457994"/>
                <a:gd name="connsiteY3" fmla="*/ 1729617 h 1729617"/>
                <a:gd name="connsiteX4" fmla="*/ 0 w 5457994"/>
                <a:gd name="connsiteY4" fmla="*/ 1729617 h 1729617"/>
                <a:gd name="connsiteX5" fmla="*/ 0 w 5457994"/>
                <a:gd name="connsiteY5" fmla="*/ 269938 h 1729617"/>
                <a:gd name="connsiteX0" fmla="*/ 0 w 5457994"/>
                <a:gd name="connsiteY0" fmla="*/ 313912 h 1773591"/>
                <a:gd name="connsiteX1" fmla="*/ 2639518 w 5457994"/>
                <a:gd name="connsiteY1" fmla="*/ 0 h 1773591"/>
                <a:gd name="connsiteX2" fmla="*/ 5457994 w 5457994"/>
                <a:gd name="connsiteY2" fmla="*/ 313912 h 1773591"/>
                <a:gd name="connsiteX3" fmla="*/ 5414181 w 5457994"/>
                <a:gd name="connsiteY3" fmla="*/ 1773591 h 1773591"/>
                <a:gd name="connsiteX4" fmla="*/ 0 w 5457994"/>
                <a:gd name="connsiteY4" fmla="*/ 1773591 h 1773591"/>
                <a:gd name="connsiteX5" fmla="*/ 0 w 5457994"/>
                <a:gd name="connsiteY5" fmla="*/ 313912 h 1773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57994" h="1773591">
                  <a:moveTo>
                    <a:pt x="0" y="313912"/>
                  </a:moveTo>
                  <a:cubicBezTo>
                    <a:pt x="613956" y="2982"/>
                    <a:pt x="1737155" y="0"/>
                    <a:pt x="2639518" y="0"/>
                  </a:cubicBezTo>
                  <a:cubicBezTo>
                    <a:pt x="3541881" y="0"/>
                    <a:pt x="5016240" y="2981"/>
                    <a:pt x="5457994" y="313912"/>
                  </a:cubicBezTo>
                  <a:lnTo>
                    <a:pt x="5414181" y="1773591"/>
                  </a:lnTo>
                  <a:lnTo>
                    <a:pt x="0" y="1773591"/>
                  </a:lnTo>
                  <a:lnTo>
                    <a:pt x="0" y="313912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9106"/>
              <a:endParaRPr lang="en-IN" sz="1867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D0441C-52CF-4BC1-81C1-F63B306F6497}"/>
                </a:ext>
              </a:extLst>
            </p:cNvPr>
            <p:cNvSpPr/>
            <p:nvPr/>
          </p:nvSpPr>
          <p:spPr>
            <a:xfrm rot="5400000" flipH="1">
              <a:off x="9491664" y="2030063"/>
              <a:ext cx="2408733" cy="16578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29106"/>
              <a:endParaRPr lang="en-IN" sz="1867" dirty="0">
                <a:solidFill>
                  <a:prstClr val="white"/>
                </a:solidFill>
              </a:endParaRPr>
            </a:p>
          </p:txBody>
        </p:sp>
      </p:grpSp>
      <p:sp>
        <p:nvSpPr>
          <p:cNvPr id="7" name="AutoShape 60">
            <a:extLst>
              <a:ext uri="{FF2B5EF4-FFF2-40B4-BE49-F238E27FC236}">
                <a16:creationId xmlns:a16="http://schemas.microsoft.com/office/drawing/2014/main" id="{B0B5F83F-8527-4AA2-8E57-E26E20B9ABEC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534223" y="2696297"/>
            <a:ext cx="5123559" cy="15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15" tIns="46457" rIns="92915" bIns="46457" numCol="1" anchor="t" anchorCtr="0" compatLnSpc="1">
            <a:prstTxWarp prst="textNoShape">
              <a:avLst/>
            </a:prstTxWarp>
          </a:bodyPr>
          <a:lstStyle/>
          <a:p>
            <a:pPr algn="ctr" defTabSz="929106"/>
            <a:r>
              <a:rPr lang="en-IN" sz="8133" dirty="0">
                <a:solidFill>
                  <a:srgbClr val="595959"/>
                </a:solidFill>
              </a:rPr>
              <a:t>Thank you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8B8839-2DE8-4E32-AACE-5718126A1761}"/>
              </a:ext>
            </a:extLst>
          </p:cNvPr>
          <p:cNvGrpSpPr/>
          <p:nvPr userDrawn="1"/>
        </p:nvGrpSpPr>
        <p:grpSpPr>
          <a:xfrm>
            <a:off x="388420" y="4989096"/>
            <a:ext cx="11353773" cy="1010795"/>
            <a:chOff x="388418" y="4989095"/>
            <a:chExt cx="11353773" cy="101079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93061BB-6E88-49D5-96AC-0D4B954CFE65}"/>
                </a:ext>
              </a:extLst>
            </p:cNvPr>
            <p:cNvCxnSpPr/>
            <p:nvPr userDrawn="1"/>
          </p:nvCxnSpPr>
          <p:spPr>
            <a:xfrm>
              <a:off x="163566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3EF8E9F-DDCB-4541-A42F-60DCBE2D01F7}"/>
                </a:ext>
              </a:extLst>
            </p:cNvPr>
            <p:cNvCxnSpPr/>
            <p:nvPr userDrawn="1"/>
          </p:nvCxnSpPr>
          <p:spPr>
            <a:xfrm>
              <a:off x="3448423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5E21C7-F0FC-40D8-9ED6-3186344B50E3}"/>
                </a:ext>
              </a:extLst>
            </p:cNvPr>
            <p:cNvCxnSpPr/>
            <p:nvPr userDrawn="1"/>
          </p:nvCxnSpPr>
          <p:spPr>
            <a:xfrm>
              <a:off x="506867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F9EBE0-1E6B-4658-8793-8756CA68361A}"/>
                </a:ext>
              </a:extLst>
            </p:cNvPr>
            <p:cNvCxnSpPr/>
            <p:nvPr userDrawn="1"/>
          </p:nvCxnSpPr>
          <p:spPr>
            <a:xfrm>
              <a:off x="6869054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ECCAEF2-56FF-434C-A027-5AC490A216F8}"/>
                </a:ext>
              </a:extLst>
            </p:cNvPr>
            <p:cNvCxnSpPr/>
            <p:nvPr userDrawn="1"/>
          </p:nvCxnSpPr>
          <p:spPr>
            <a:xfrm>
              <a:off x="855347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85EF6AD-A134-4584-BD4C-16BF16437488}"/>
                </a:ext>
              </a:extLst>
            </p:cNvPr>
            <p:cNvCxnSpPr/>
            <p:nvPr userDrawn="1"/>
          </p:nvCxnSpPr>
          <p:spPr>
            <a:xfrm>
              <a:off x="10221854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7E9512F-07E0-4A16-9DA9-947B2A8C3B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418" y="4994607"/>
              <a:ext cx="11353773" cy="10052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39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7EF49E-834C-4B88-871E-F9316B806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527E4-2559-4ECB-B079-1C1D559E1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FD9DA1-7EA1-02B6-DF52-1BC6A561CB0F}"/>
              </a:ext>
            </a:extLst>
          </p:cNvPr>
          <p:cNvSpPr txBox="1"/>
          <p:nvPr userDrawn="1"/>
        </p:nvSpPr>
        <p:spPr>
          <a:xfrm>
            <a:off x="6312893" y="6429250"/>
            <a:ext cx="19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 Sify Technologies Limited 2023</a:t>
            </a:r>
          </a:p>
        </p:txBody>
      </p:sp>
    </p:spTree>
    <p:extLst>
      <p:ext uri="{BB962C8B-B14F-4D97-AF65-F5344CB8AC3E}">
        <p14:creationId xmlns:p14="http://schemas.microsoft.com/office/powerpoint/2010/main" val="187474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1" name="Rectangle 2072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Kathipara Junction | WowShack">
            <a:extLst>
              <a:ext uri="{FF2B5EF4-FFF2-40B4-BE49-F238E27FC236}">
                <a16:creationId xmlns:a16="http://schemas.microsoft.com/office/drawing/2014/main" id="{EE014DF2-149D-21CB-9A68-11B003D63A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33" t="9091" r="5453"/>
          <a:stretch/>
        </p:blipFill>
        <p:spPr bwMode="auto">
          <a:xfrm>
            <a:off x="-26294" y="6585"/>
            <a:ext cx="86684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2" name="Rectangle 2074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83" name="Rectangle 207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84" name="Rectangle 207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2749A9-012B-542C-A719-34D1AFAC13C7}"/>
              </a:ext>
            </a:extLst>
          </p:cNvPr>
          <p:cNvSpPr txBox="1"/>
          <p:nvPr/>
        </p:nvSpPr>
        <p:spPr>
          <a:xfrm>
            <a:off x="7395099" y="1951269"/>
            <a:ext cx="42701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Investor </a:t>
            </a:r>
          </a:p>
          <a:p>
            <a:pPr algn="ctr"/>
            <a:r>
              <a:rPr lang="en-I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Presentation</a:t>
            </a:r>
          </a:p>
          <a:p>
            <a:pPr algn="ctr"/>
            <a:endParaRPr lang="en-IN" sz="2800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I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Annual update</a:t>
            </a:r>
          </a:p>
          <a:p>
            <a:pPr algn="ctr"/>
            <a:endParaRPr lang="en-IN" sz="2800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I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2022-23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3A3660-ABAF-8A0B-1F7A-1FAFB8928AC3}"/>
              </a:ext>
            </a:extLst>
          </p:cNvPr>
          <p:cNvSpPr txBox="1"/>
          <p:nvPr/>
        </p:nvSpPr>
        <p:spPr>
          <a:xfrm>
            <a:off x="615519" y="6412972"/>
            <a:ext cx="59894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schemeClr val="bg1"/>
                </a:solidFill>
              </a:rPr>
              <a:t>CHENNAI : Home to our head quarters and one of our largest Data Center footprint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22C586-DC8D-50A8-B1B1-3DFE201AE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/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1</a:t>
            </a:fld>
            <a:endParaRPr lang="en-IN" sz="1100" dirty="0"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DFF5F-A690-E83E-8F42-B842EE39D156}"/>
              </a:ext>
            </a:extLst>
          </p:cNvPr>
          <p:cNvSpPr txBox="1"/>
          <p:nvPr/>
        </p:nvSpPr>
        <p:spPr>
          <a:xfrm>
            <a:off x="6312893" y="6429250"/>
            <a:ext cx="19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 Sify Technologies Limited 2023</a:t>
            </a:r>
          </a:p>
        </p:txBody>
      </p:sp>
    </p:spTree>
    <p:extLst>
      <p:ext uri="{BB962C8B-B14F-4D97-AF65-F5344CB8AC3E}">
        <p14:creationId xmlns:p14="http://schemas.microsoft.com/office/powerpoint/2010/main" val="3402404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6" name="Rectangle 206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osh Areas in Mumbai - 12 Most Luxurious Areas to Live in City of Dreams">
            <a:extLst>
              <a:ext uri="{FF2B5EF4-FFF2-40B4-BE49-F238E27FC236}">
                <a16:creationId xmlns:a16="http://schemas.microsoft.com/office/drawing/2014/main" id="{4AEB532F-F0D8-C132-7075-F95186A0F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" r="22283" b="-1"/>
          <a:stretch/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Rectangle 206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55204-4CF3-48C4-9E67-5180DDA23D55}"/>
              </a:ext>
            </a:extLst>
          </p:cNvPr>
          <p:cNvSpPr txBox="1"/>
          <p:nvPr/>
        </p:nvSpPr>
        <p:spPr>
          <a:xfrm>
            <a:off x="739163" y="3124400"/>
            <a:ext cx="3973385" cy="6091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</a:rPr>
              <a:t>The story so far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F50B59-5D35-E902-3EC0-5A0AE56D80E1}"/>
              </a:ext>
            </a:extLst>
          </p:cNvPr>
          <p:cNvSpPr txBox="1"/>
          <p:nvPr/>
        </p:nvSpPr>
        <p:spPr>
          <a:xfrm>
            <a:off x="8301962" y="6412972"/>
            <a:ext cx="3088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000" dirty="0">
                <a:solidFill>
                  <a:schemeClr val="bg1"/>
                </a:solidFill>
              </a:rPr>
              <a:t>MUMBAI: Home to our highest capacity in Data </a:t>
            </a:r>
            <a:r>
              <a:rPr lang="en-IN" sz="1000" dirty="0" err="1">
                <a:solidFill>
                  <a:schemeClr val="bg1"/>
                </a:solidFill>
              </a:rPr>
              <a:t>Centers</a:t>
            </a:r>
            <a:endParaRPr lang="en-IN" sz="1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D1F813D-FFFB-BC8C-AF86-7E7D007240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/>
          <a:p>
            <a:pPr algn="r"/>
            <a:fld id="{8F3F430E-72FA-41C8-AC22-E8EBE2B9FEAA}" type="slidenum">
              <a:rPr lang="en-IN" sz="110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pPr algn="r"/>
              <a:t>2</a:t>
            </a:fld>
            <a:endParaRPr lang="en-IN" sz="1100" dirty="0">
              <a:solidFill>
                <a:schemeClr val="bg1">
                  <a:lumMod val="8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0ADE0D-B4B9-B4A4-2697-0206FB94B7B9}"/>
              </a:ext>
            </a:extLst>
          </p:cNvPr>
          <p:cNvSpPr txBox="1"/>
          <p:nvPr/>
        </p:nvSpPr>
        <p:spPr>
          <a:xfrm>
            <a:off x="6312893" y="6429250"/>
            <a:ext cx="19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 Sify Technologies Limited 2023</a:t>
            </a:r>
          </a:p>
        </p:txBody>
      </p:sp>
    </p:spTree>
    <p:extLst>
      <p:ext uri="{BB962C8B-B14F-4D97-AF65-F5344CB8AC3E}">
        <p14:creationId xmlns:p14="http://schemas.microsoft.com/office/powerpoint/2010/main" val="1734771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730091-BCF4-B139-697E-48CE2D9BAB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85046" cy="5143500"/>
          </a:xfrm>
          <a:prstGeom prst="rect">
            <a:avLst/>
          </a:prstGeom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D70156C-B171-478A-BD1D-356A091855F6}"/>
              </a:ext>
            </a:extLst>
          </p:cNvPr>
          <p:cNvSpPr/>
          <p:nvPr/>
        </p:nvSpPr>
        <p:spPr>
          <a:xfrm>
            <a:off x="0" y="5037515"/>
            <a:ext cx="12219355" cy="1820485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atin typeface="+mj-lt"/>
            </a:endParaRPr>
          </a:p>
        </p:txBody>
      </p:sp>
      <p:sp>
        <p:nvSpPr>
          <p:cNvPr id="138" name="Teardrop 137">
            <a:extLst>
              <a:ext uri="{FF2B5EF4-FFF2-40B4-BE49-F238E27FC236}">
                <a16:creationId xmlns:a16="http://schemas.microsoft.com/office/drawing/2014/main" id="{1FF13278-3CAB-4E2D-826A-74DBFAEE5F8D}"/>
              </a:ext>
            </a:extLst>
          </p:cNvPr>
          <p:cNvSpPr/>
          <p:nvPr/>
        </p:nvSpPr>
        <p:spPr>
          <a:xfrm rot="8100000">
            <a:off x="724787" y="2052257"/>
            <a:ext cx="1201584" cy="1201584"/>
          </a:xfrm>
          <a:prstGeom prst="teardrop">
            <a:avLst/>
          </a:prstGeom>
          <a:solidFill>
            <a:srgbClr val="BED730"/>
          </a:solidFill>
          <a:ln w="95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atin typeface="+mj-lt"/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71A1C880-FA72-4FCF-A981-61F34C917DD3}"/>
              </a:ext>
            </a:extLst>
          </p:cNvPr>
          <p:cNvCxnSpPr>
            <a:cxnSpLocks/>
            <a:stCxn id="138" idx="7"/>
            <a:endCxn id="140" idx="0"/>
          </p:cNvCxnSpPr>
          <p:nvPr/>
        </p:nvCxnSpPr>
        <p:spPr>
          <a:xfrm flipH="1">
            <a:off x="1302144" y="3502698"/>
            <a:ext cx="23435" cy="1450303"/>
          </a:xfrm>
          <a:prstGeom prst="line">
            <a:avLst/>
          </a:prstGeom>
          <a:ln w="9525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Oval 139">
            <a:extLst>
              <a:ext uri="{FF2B5EF4-FFF2-40B4-BE49-F238E27FC236}">
                <a16:creationId xmlns:a16="http://schemas.microsoft.com/office/drawing/2014/main" id="{C9EABAAD-768C-41F8-AE1A-56449A707330}"/>
              </a:ext>
            </a:extLst>
          </p:cNvPr>
          <p:cNvSpPr/>
          <p:nvPr/>
        </p:nvSpPr>
        <p:spPr>
          <a:xfrm>
            <a:off x="1206144" y="4953000"/>
            <a:ext cx="192000" cy="192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41" name="Teardrop 140">
            <a:extLst>
              <a:ext uri="{FF2B5EF4-FFF2-40B4-BE49-F238E27FC236}">
                <a16:creationId xmlns:a16="http://schemas.microsoft.com/office/drawing/2014/main" id="{9B755A42-0EB0-4C64-A4DB-B9C6B973340F}"/>
              </a:ext>
            </a:extLst>
          </p:cNvPr>
          <p:cNvSpPr/>
          <p:nvPr/>
        </p:nvSpPr>
        <p:spPr>
          <a:xfrm rot="8100000">
            <a:off x="2693839" y="1324805"/>
            <a:ext cx="1201584" cy="1201584"/>
          </a:xfrm>
          <a:prstGeom prst="teardrop">
            <a:avLst/>
          </a:prstGeom>
          <a:solidFill>
            <a:srgbClr val="BED730"/>
          </a:solidFill>
          <a:ln w="95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atin typeface="+mj-lt"/>
            </a:endParaRP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7AF6E8A-3D45-4331-97E4-21C0E4FEC75C}"/>
              </a:ext>
            </a:extLst>
          </p:cNvPr>
          <p:cNvCxnSpPr>
            <a:cxnSpLocks/>
            <a:stCxn id="141" idx="7"/>
            <a:endCxn id="143" idx="0"/>
          </p:cNvCxnSpPr>
          <p:nvPr/>
        </p:nvCxnSpPr>
        <p:spPr>
          <a:xfrm flipH="1">
            <a:off x="3267730" y="2775245"/>
            <a:ext cx="26901" cy="2177755"/>
          </a:xfrm>
          <a:prstGeom prst="line">
            <a:avLst/>
          </a:prstGeom>
          <a:ln w="9525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Oval 142">
            <a:extLst>
              <a:ext uri="{FF2B5EF4-FFF2-40B4-BE49-F238E27FC236}">
                <a16:creationId xmlns:a16="http://schemas.microsoft.com/office/drawing/2014/main" id="{26A62682-5EC4-411B-8B39-1899D72F0EC8}"/>
              </a:ext>
            </a:extLst>
          </p:cNvPr>
          <p:cNvSpPr/>
          <p:nvPr/>
        </p:nvSpPr>
        <p:spPr>
          <a:xfrm>
            <a:off x="3171729" y="4953000"/>
            <a:ext cx="192000" cy="192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44" name="Teardrop 143">
            <a:extLst>
              <a:ext uri="{FF2B5EF4-FFF2-40B4-BE49-F238E27FC236}">
                <a16:creationId xmlns:a16="http://schemas.microsoft.com/office/drawing/2014/main" id="{ECEC5C5F-DD5C-4C74-8781-F9C90151E53F}"/>
              </a:ext>
            </a:extLst>
          </p:cNvPr>
          <p:cNvSpPr/>
          <p:nvPr/>
        </p:nvSpPr>
        <p:spPr>
          <a:xfrm rot="8100000">
            <a:off x="4803301" y="2052257"/>
            <a:ext cx="1201584" cy="1201584"/>
          </a:xfrm>
          <a:prstGeom prst="teardrop">
            <a:avLst/>
          </a:prstGeom>
          <a:solidFill>
            <a:srgbClr val="BED730"/>
          </a:solidFill>
          <a:ln w="95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atin typeface="+mj-lt"/>
            </a:endParaRP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FBFE1B80-E398-4BB6-8D97-AFD64590AA4A}"/>
              </a:ext>
            </a:extLst>
          </p:cNvPr>
          <p:cNvCxnSpPr>
            <a:cxnSpLocks/>
            <a:stCxn id="144" idx="7"/>
            <a:endCxn id="146" idx="0"/>
          </p:cNvCxnSpPr>
          <p:nvPr/>
        </p:nvCxnSpPr>
        <p:spPr>
          <a:xfrm flipH="1">
            <a:off x="5387186" y="3502698"/>
            <a:ext cx="16908" cy="1450303"/>
          </a:xfrm>
          <a:prstGeom prst="line">
            <a:avLst/>
          </a:prstGeom>
          <a:ln w="9525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Oval 145">
            <a:extLst>
              <a:ext uri="{FF2B5EF4-FFF2-40B4-BE49-F238E27FC236}">
                <a16:creationId xmlns:a16="http://schemas.microsoft.com/office/drawing/2014/main" id="{49D5B90E-10DE-4171-9A72-7FB730D5E4F0}"/>
              </a:ext>
            </a:extLst>
          </p:cNvPr>
          <p:cNvSpPr/>
          <p:nvPr/>
        </p:nvSpPr>
        <p:spPr>
          <a:xfrm>
            <a:off x="5291185" y="4953000"/>
            <a:ext cx="192000" cy="192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47" name="Teardrop 146">
            <a:extLst>
              <a:ext uri="{FF2B5EF4-FFF2-40B4-BE49-F238E27FC236}">
                <a16:creationId xmlns:a16="http://schemas.microsoft.com/office/drawing/2014/main" id="{DFA1D8E0-4E12-4717-BB37-46E70D739A46}"/>
              </a:ext>
            </a:extLst>
          </p:cNvPr>
          <p:cNvSpPr/>
          <p:nvPr/>
        </p:nvSpPr>
        <p:spPr>
          <a:xfrm rot="8100000">
            <a:off x="6749049" y="1324805"/>
            <a:ext cx="1201584" cy="1201584"/>
          </a:xfrm>
          <a:prstGeom prst="teardrop">
            <a:avLst/>
          </a:prstGeom>
          <a:solidFill>
            <a:srgbClr val="BED730"/>
          </a:solidFill>
          <a:ln w="95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atin typeface="+mj-lt"/>
            </a:endParaRP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20EE0356-A90D-4041-A2E6-AE1EE1BE804F}"/>
              </a:ext>
            </a:extLst>
          </p:cNvPr>
          <p:cNvCxnSpPr>
            <a:cxnSpLocks/>
            <a:stCxn id="147" idx="7"/>
            <a:endCxn id="149" idx="0"/>
          </p:cNvCxnSpPr>
          <p:nvPr/>
        </p:nvCxnSpPr>
        <p:spPr>
          <a:xfrm flipH="1">
            <a:off x="7332934" y="2775245"/>
            <a:ext cx="16908" cy="2177755"/>
          </a:xfrm>
          <a:prstGeom prst="line">
            <a:avLst/>
          </a:prstGeom>
          <a:ln w="9525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Oval 148">
            <a:extLst>
              <a:ext uri="{FF2B5EF4-FFF2-40B4-BE49-F238E27FC236}">
                <a16:creationId xmlns:a16="http://schemas.microsoft.com/office/drawing/2014/main" id="{26097D12-038D-4B28-874A-8067004DBBB5}"/>
              </a:ext>
            </a:extLst>
          </p:cNvPr>
          <p:cNvSpPr/>
          <p:nvPr/>
        </p:nvSpPr>
        <p:spPr>
          <a:xfrm>
            <a:off x="7236933" y="4953000"/>
            <a:ext cx="192000" cy="192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50" name="Teardrop 149">
            <a:extLst>
              <a:ext uri="{FF2B5EF4-FFF2-40B4-BE49-F238E27FC236}">
                <a16:creationId xmlns:a16="http://schemas.microsoft.com/office/drawing/2014/main" id="{5D06A27D-0C11-48DD-9EA6-16C7D35FBE25}"/>
              </a:ext>
            </a:extLst>
          </p:cNvPr>
          <p:cNvSpPr/>
          <p:nvPr/>
        </p:nvSpPr>
        <p:spPr>
          <a:xfrm rot="8100000">
            <a:off x="9095200" y="2052257"/>
            <a:ext cx="1201584" cy="1201584"/>
          </a:xfrm>
          <a:prstGeom prst="teardrop">
            <a:avLst/>
          </a:prstGeom>
          <a:solidFill>
            <a:srgbClr val="BED730"/>
          </a:solidFill>
          <a:ln w="95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atin typeface="+mj-lt"/>
            </a:endParaRP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1DA04626-485D-4C1B-A6E9-B9EE8FBB9894}"/>
              </a:ext>
            </a:extLst>
          </p:cNvPr>
          <p:cNvCxnSpPr>
            <a:cxnSpLocks/>
            <a:stCxn id="150" idx="7"/>
            <a:endCxn id="152" idx="0"/>
          </p:cNvCxnSpPr>
          <p:nvPr/>
        </p:nvCxnSpPr>
        <p:spPr>
          <a:xfrm flipH="1">
            <a:off x="9679085" y="3502698"/>
            <a:ext cx="16908" cy="1450303"/>
          </a:xfrm>
          <a:prstGeom prst="line">
            <a:avLst/>
          </a:prstGeom>
          <a:ln w="9525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Oval 151">
            <a:extLst>
              <a:ext uri="{FF2B5EF4-FFF2-40B4-BE49-F238E27FC236}">
                <a16:creationId xmlns:a16="http://schemas.microsoft.com/office/drawing/2014/main" id="{500DE27B-854B-4193-9BF2-EACEAADAB748}"/>
              </a:ext>
            </a:extLst>
          </p:cNvPr>
          <p:cNvSpPr/>
          <p:nvPr/>
        </p:nvSpPr>
        <p:spPr>
          <a:xfrm>
            <a:off x="9583084" y="4953000"/>
            <a:ext cx="192000" cy="192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8DED3FB-704B-4F48-9810-2B0CAFC49357}"/>
              </a:ext>
            </a:extLst>
          </p:cNvPr>
          <p:cNvSpPr txBox="1"/>
          <p:nvPr/>
        </p:nvSpPr>
        <p:spPr>
          <a:xfrm>
            <a:off x="908242" y="2279963"/>
            <a:ext cx="86549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67" b="1" dirty="0">
                <a:latin typeface="+mj-lt"/>
              </a:rPr>
              <a:t>Sify 1.0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3F3BA1B-D4F7-474A-8393-BEFB7542BC09}"/>
              </a:ext>
            </a:extLst>
          </p:cNvPr>
          <p:cNvSpPr/>
          <p:nvPr/>
        </p:nvSpPr>
        <p:spPr>
          <a:xfrm>
            <a:off x="800047" y="2668884"/>
            <a:ext cx="1049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defRPr/>
            </a:pPr>
            <a:r>
              <a:rPr lang="en-US" sz="1200" kern="0" dirty="0">
                <a:latin typeface="+mj-lt"/>
                <a:cs typeface="Calibri"/>
                <a:sym typeface="Arial"/>
              </a:rPr>
              <a:t>Consumer internet</a:t>
            </a:r>
            <a:endParaRPr lang="en-US" sz="1200" dirty="0">
              <a:latin typeface="+mj-lt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B96B71BF-56F9-42A5-8E7A-7E08FBBC56E4}"/>
              </a:ext>
            </a:extLst>
          </p:cNvPr>
          <p:cNvSpPr/>
          <p:nvPr/>
        </p:nvSpPr>
        <p:spPr>
          <a:xfrm>
            <a:off x="2533548" y="1927484"/>
            <a:ext cx="1476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defRPr/>
            </a:pPr>
            <a:r>
              <a:rPr lang="en-US" sz="1200" kern="0" dirty="0">
                <a:latin typeface="+mj-lt"/>
                <a:cs typeface="Calibri"/>
                <a:sym typeface="Arial"/>
              </a:rPr>
              <a:t>Enterprise </a:t>
            </a:r>
            <a:br>
              <a:rPr lang="en-US" sz="1200" kern="0" dirty="0">
                <a:latin typeface="+mj-lt"/>
                <a:cs typeface="Calibri"/>
                <a:sym typeface="Arial"/>
              </a:rPr>
            </a:br>
            <a:r>
              <a:rPr lang="en-US" sz="1200" kern="0" dirty="0">
                <a:latin typeface="+mj-lt"/>
                <a:cs typeface="Calibri"/>
                <a:sym typeface="Arial"/>
              </a:rPr>
              <a:t>internet </a:t>
            </a:r>
            <a:endParaRPr lang="en-US" sz="1200" dirty="0">
              <a:latin typeface="+mj-lt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8254558-6490-47FB-9149-B583FABC4116}"/>
              </a:ext>
            </a:extLst>
          </p:cNvPr>
          <p:cNvSpPr/>
          <p:nvPr/>
        </p:nvSpPr>
        <p:spPr>
          <a:xfrm>
            <a:off x="4718424" y="2668883"/>
            <a:ext cx="14049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defRPr/>
            </a:pPr>
            <a:r>
              <a:rPr lang="en-US" sz="1200" kern="0" dirty="0">
                <a:latin typeface="+mj-lt"/>
                <a:cs typeface="Calibri"/>
                <a:sym typeface="Arial"/>
              </a:rPr>
              <a:t>Social &amp; Mobile </a:t>
            </a:r>
            <a:br>
              <a:rPr lang="en-US" sz="1200" kern="0" dirty="0">
                <a:latin typeface="+mj-lt"/>
                <a:cs typeface="Calibri"/>
                <a:sym typeface="Arial"/>
              </a:rPr>
            </a:br>
            <a:r>
              <a:rPr lang="en-US" sz="1200" kern="0" dirty="0">
                <a:latin typeface="+mj-lt"/>
                <a:cs typeface="Calibri"/>
                <a:sym typeface="Arial"/>
              </a:rPr>
              <a:t>on cloud</a:t>
            </a:r>
            <a:endParaRPr lang="en-US" sz="1200" dirty="0">
              <a:latin typeface="+mj-lt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892C645-EA39-45C4-9811-09D0CD152F04}"/>
              </a:ext>
            </a:extLst>
          </p:cNvPr>
          <p:cNvSpPr/>
          <p:nvPr/>
        </p:nvSpPr>
        <p:spPr>
          <a:xfrm>
            <a:off x="6691717" y="1927484"/>
            <a:ext cx="13162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defRPr/>
            </a:pPr>
            <a:r>
              <a:rPr lang="en-US" sz="1200" kern="0" dirty="0">
                <a:latin typeface="+mj-lt"/>
                <a:cs typeface="Calibri"/>
                <a:sym typeface="Arial"/>
              </a:rPr>
              <a:t>Cloud </a:t>
            </a:r>
          </a:p>
          <a:p>
            <a:pPr algn="ctr" defTabSz="1219018">
              <a:defRPr/>
            </a:pPr>
            <a:r>
              <a:rPr lang="en-US" sz="1200" kern="0" dirty="0">
                <a:latin typeface="+mj-lt"/>
                <a:cs typeface="Calibri"/>
                <a:sym typeface="Arial"/>
              </a:rPr>
              <a:t>First</a:t>
            </a:r>
            <a:endParaRPr lang="en-US" sz="1200" dirty="0">
              <a:latin typeface="+mj-lt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F63902E2-EF3E-4E65-AF9B-8923DD2EE3B7}"/>
              </a:ext>
            </a:extLst>
          </p:cNvPr>
          <p:cNvSpPr/>
          <p:nvPr/>
        </p:nvSpPr>
        <p:spPr>
          <a:xfrm>
            <a:off x="8951967" y="2668884"/>
            <a:ext cx="1452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defRPr/>
            </a:pPr>
            <a:r>
              <a:rPr lang="en-US" sz="1200" kern="0" dirty="0">
                <a:latin typeface="+mj-lt"/>
                <a:cs typeface="Calibri"/>
                <a:sym typeface="Arial"/>
              </a:rPr>
              <a:t>Digital </a:t>
            </a:r>
          </a:p>
          <a:p>
            <a:pPr algn="ctr" defTabSz="1219018">
              <a:defRPr/>
            </a:pPr>
            <a:r>
              <a:rPr lang="en-US" sz="1200" kern="0" dirty="0">
                <a:latin typeface="+mj-lt"/>
                <a:cs typeface="Calibri"/>
                <a:sym typeface="Arial"/>
              </a:rPr>
              <a:t>First</a:t>
            </a:r>
            <a:endParaRPr lang="en-US" sz="1200" dirty="0">
              <a:latin typeface="+mj-lt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D8508F0-952B-4CDC-B272-A2399768CBB0}"/>
              </a:ext>
            </a:extLst>
          </p:cNvPr>
          <p:cNvSpPr txBox="1"/>
          <p:nvPr/>
        </p:nvSpPr>
        <p:spPr>
          <a:xfrm>
            <a:off x="2844830" y="1563583"/>
            <a:ext cx="86549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67" b="1" dirty="0">
                <a:latin typeface="+mj-lt"/>
              </a:rPr>
              <a:t>Sify 2.0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DC54F49-0D66-43E6-9AD4-DD5B102A0C74}"/>
              </a:ext>
            </a:extLst>
          </p:cNvPr>
          <p:cNvSpPr txBox="1"/>
          <p:nvPr/>
        </p:nvSpPr>
        <p:spPr>
          <a:xfrm>
            <a:off x="4972593" y="2279963"/>
            <a:ext cx="86549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67" b="1" dirty="0">
                <a:latin typeface="+mj-lt"/>
              </a:rPr>
              <a:t>Sify 3.0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708CA4A-1F66-426A-AD23-295D082F2665}"/>
              </a:ext>
            </a:extLst>
          </p:cNvPr>
          <p:cNvSpPr txBox="1"/>
          <p:nvPr/>
        </p:nvSpPr>
        <p:spPr>
          <a:xfrm>
            <a:off x="6862605" y="1563583"/>
            <a:ext cx="98251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67" b="1" dirty="0">
                <a:latin typeface="+mj-lt"/>
              </a:rPr>
              <a:t>Sify 3.0+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23B73DE-C8C9-4FFF-8895-D1B3AB23F89B}"/>
              </a:ext>
            </a:extLst>
          </p:cNvPr>
          <p:cNvSpPr txBox="1"/>
          <p:nvPr/>
        </p:nvSpPr>
        <p:spPr>
          <a:xfrm>
            <a:off x="9259088" y="2279963"/>
            <a:ext cx="86549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67" b="1" dirty="0">
                <a:latin typeface="+mj-lt"/>
              </a:rPr>
              <a:t>Sify 4.0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579D21C4-F5B7-4888-916C-788D1D2CF169}"/>
              </a:ext>
            </a:extLst>
          </p:cNvPr>
          <p:cNvSpPr txBox="1"/>
          <p:nvPr/>
        </p:nvSpPr>
        <p:spPr>
          <a:xfrm>
            <a:off x="1336884" y="3530601"/>
            <a:ext cx="1743969" cy="543271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defRPr/>
            </a:pPr>
            <a:r>
              <a:rPr lang="en-US" sz="1467" b="1" dirty="0">
                <a:solidFill>
                  <a:schemeClr val="bg1"/>
                </a:solidFill>
                <a:latin typeface="+mj-lt"/>
              </a:rPr>
              <a:t>CONSUMER FACING ISP</a:t>
            </a:r>
            <a:endParaRPr lang="en-US" sz="1467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0F15116-E850-4303-AEB7-586F1B86C8E8}"/>
              </a:ext>
            </a:extLst>
          </p:cNvPr>
          <p:cNvSpPr txBox="1"/>
          <p:nvPr/>
        </p:nvSpPr>
        <p:spPr>
          <a:xfrm>
            <a:off x="7349842" y="2928614"/>
            <a:ext cx="1832841" cy="769039"/>
          </a:xfrm>
          <a:prstGeom prst="rect">
            <a:avLst/>
          </a:prstGeom>
          <a:noFill/>
        </p:spPr>
        <p:txBody>
          <a:bodyPr wrap="square" lIns="90849" tIns="45425" rIns="90849" bIns="45425" rtlCol="0" anchor="t">
            <a:spAutoFit/>
          </a:bodyPr>
          <a:lstStyle/>
          <a:p>
            <a:pPr defTabSz="912665">
              <a:defRPr/>
            </a:pPr>
            <a:r>
              <a:rPr lang="en-US" sz="1467" b="1" dirty="0">
                <a:solidFill>
                  <a:schemeClr val="bg1"/>
                </a:solidFill>
                <a:latin typeface="+mj-lt"/>
              </a:rPr>
              <a:t>DIGITAL ICT SERVICES PROVIDER</a:t>
            </a:r>
          </a:p>
          <a:p>
            <a:pPr defTabSz="912665">
              <a:defRPr/>
            </a:pPr>
            <a:r>
              <a:rPr lang="en-US" sz="1467" dirty="0">
                <a:solidFill>
                  <a:schemeClr val="bg1"/>
                </a:solidFill>
                <a:latin typeface="+mj-lt"/>
              </a:rPr>
              <a:t>(cloud@core)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6B8B036-9507-4830-911F-FE302D8713AE}"/>
              </a:ext>
            </a:extLst>
          </p:cNvPr>
          <p:cNvSpPr txBox="1"/>
          <p:nvPr/>
        </p:nvSpPr>
        <p:spPr>
          <a:xfrm>
            <a:off x="3284381" y="2928614"/>
            <a:ext cx="1802243" cy="769039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defRPr/>
            </a:pPr>
            <a:r>
              <a:rPr lang="en-US" sz="1467" b="1" dirty="0">
                <a:solidFill>
                  <a:schemeClr val="bg1"/>
                </a:solidFill>
                <a:latin typeface="+mj-lt"/>
              </a:rPr>
              <a:t>SHIFT TO AN ENTERPRISE SERVICES COMPANY</a:t>
            </a:r>
            <a:endParaRPr lang="en-US" sz="1467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1E2EF0D-C8B2-4481-8534-98652C38D39C}"/>
              </a:ext>
            </a:extLst>
          </p:cNvPr>
          <p:cNvSpPr txBox="1"/>
          <p:nvPr/>
        </p:nvSpPr>
        <p:spPr>
          <a:xfrm>
            <a:off x="5404095" y="3530601"/>
            <a:ext cx="1806677" cy="769039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defRPr/>
            </a:pPr>
            <a:r>
              <a:rPr lang="en-US" sz="1467" b="1" dirty="0">
                <a:solidFill>
                  <a:schemeClr val="bg1"/>
                </a:solidFill>
                <a:latin typeface="+mj-lt"/>
              </a:rPr>
              <a:t>TRANSFORMATION INTO ICT SERVICES COMPANY</a:t>
            </a:r>
            <a:endParaRPr lang="en-US" sz="1467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C5650E8F-6CBD-4C2E-9714-61EF40513CFD}"/>
              </a:ext>
            </a:extLst>
          </p:cNvPr>
          <p:cNvSpPr txBox="1"/>
          <p:nvPr/>
        </p:nvSpPr>
        <p:spPr>
          <a:xfrm>
            <a:off x="3285308" y="3923567"/>
            <a:ext cx="1719261" cy="645735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Launch of 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MPLS &amp; Data Center services</a:t>
            </a:r>
          </a:p>
          <a:p>
            <a:pPr defTabSz="912665"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 in India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A1F1685-E878-45C0-8234-7403FF824DFC}"/>
              </a:ext>
            </a:extLst>
          </p:cNvPr>
          <p:cNvSpPr txBox="1"/>
          <p:nvPr/>
        </p:nvSpPr>
        <p:spPr>
          <a:xfrm>
            <a:off x="1338222" y="4056499"/>
            <a:ext cx="1736636" cy="461069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defRPr/>
            </a:pPr>
            <a:r>
              <a:rPr lang="en-US" sz="1200" b="1" dirty="0">
                <a:solidFill>
                  <a:schemeClr val="bg1"/>
                </a:solidFill>
                <a:latin typeface="+mj-lt"/>
              </a:rPr>
              <a:t>First private ISP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defTabSz="912665"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in India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37199B6-3C78-438F-B036-FAE7E3BAC7DC}"/>
              </a:ext>
            </a:extLst>
          </p:cNvPr>
          <p:cNvSpPr txBox="1"/>
          <p:nvPr/>
        </p:nvSpPr>
        <p:spPr>
          <a:xfrm>
            <a:off x="5404094" y="4268669"/>
            <a:ext cx="1719012" cy="461069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Launch of Enterprise 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Cloud 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services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F3241BB-1898-4D31-81A4-D4251E5F6300}"/>
              </a:ext>
            </a:extLst>
          </p:cNvPr>
          <p:cNvSpPr txBox="1"/>
          <p:nvPr/>
        </p:nvSpPr>
        <p:spPr>
          <a:xfrm>
            <a:off x="7349844" y="3907113"/>
            <a:ext cx="1743905" cy="461069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spcBef>
                <a:spcPts val="395"/>
              </a:spcBef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Launch of 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private and hybrid cloud services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60BF99F3-2D16-4108-906F-4A48C79C6F34}"/>
              </a:ext>
            </a:extLst>
          </p:cNvPr>
          <p:cNvSpPr txBox="1"/>
          <p:nvPr/>
        </p:nvSpPr>
        <p:spPr>
          <a:xfrm>
            <a:off x="9695325" y="4508315"/>
            <a:ext cx="1955827" cy="461069"/>
          </a:xfrm>
          <a:prstGeom prst="rect">
            <a:avLst/>
          </a:prstGeom>
          <a:noFill/>
        </p:spPr>
        <p:txBody>
          <a:bodyPr wrap="square" lIns="90849" tIns="45425" rIns="90849" bIns="45425" rtlCol="0">
            <a:spAutoFit/>
          </a:bodyPr>
          <a:lstStyle/>
          <a:p>
            <a:pPr defTabSz="912665"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Launch of end-to-end 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digital services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91DB2B64-199D-4D92-9B26-0F765C81B5D2}"/>
              </a:ext>
            </a:extLst>
          </p:cNvPr>
          <p:cNvSpPr txBox="1"/>
          <p:nvPr/>
        </p:nvSpPr>
        <p:spPr>
          <a:xfrm>
            <a:off x="9691834" y="3530601"/>
            <a:ext cx="2068367" cy="994805"/>
          </a:xfrm>
          <a:prstGeom prst="rect">
            <a:avLst/>
          </a:prstGeom>
          <a:noFill/>
        </p:spPr>
        <p:txBody>
          <a:bodyPr wrap="square" lIns="90849" tIns="45425" rIns="90849" bIns="45425" rtlCol="0" anchor="t">
            <a:spAutoFit/>
          </a:bodyPr>
          <a:lstStyle/>
          <a:p>
            <a:pPr defTabSz="912665">
              <a:defRPr/>
            </a:pPr>
            <a:r>
              <a:rPr lang="en-US" sz="1467" b="1" dirty="0">
                <a:solidFill>
                  <a:schemeClr val="bg1"/>
                </a:solidFill>
                <a:latin typeface="+mj-lt"/>
              </a:rPr>
              <a:t>DIGITAL TRANSFORMATION  SERVICES PROVIDER</a:t>
            </a:r>
          </a:p>
          <a:p>
            <a:pPr defTabSz="912665">
              <a:defRPr/>
            </a:pPr>
            <a:r>
              <a:rPr lang="en-US" sz="1467" dirty="0">
                <a:solidFill>
                  <a:schemeClr val="bg1"/>
                </a:solidFill>
                <a:latin typeface="+mj-lt"/>
              </a:rPr>
              <a:t>(digital@core)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1378F33C-D4A4-4875-8FFC-230467855857}"/>
              </a:ext>
            </a:extLst>
          </p:cNvPr>
          <p:cNvSpPr txBox="1"/>
          <p:nvPr/>
        </p:nvSpPr>
        <p:spPr>
          <a:xfrm>
            <a:off x="540846" y="5256120"/>
            <a:ext cx="2411605" cy="4001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912643"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RELEVANCE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66B2FBD-2958-46A8-B00D-9980ABDB056E}"/>
              </a:ext>
            </a:extLst>
          </p:cNvPr>
          <p:cNvSpPr txBox="1"/>
          <p:nvPr/>
        </p:nvSpPr>
        <p:spPr>
          <a:xfrm>
            <a:off x="540846" y="5560921"/>
            <a:ext cx="2411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18"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Products and Services always aligned to market trends and customer need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536123D9-F99B-4464-B4B0-87E1F2FB4FB2}"/>
              </a:ext>
            </a:extLst>
          </p:cNvPr>
          <p:cNvSpPr txBox="1"/>
          <p:nvPr/>
        </p:nvSpPr>
        <p:spPr>
          <a:xfrm>
            <a:off x="3474495" y="5256120"/>
            <a:ext cx="2240703" cy="4001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912643"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INVESTMENTS</a:t>
            </a:r>
            <a:endParaRPr lang="ko-KR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DE2C8EB-23BA-44FA-BEC6-1390382BD13D}"/>
              </a:ext>
            </a:extLst>
          </p:cNvPr>
          <p:cNvSpPr txBox="1"/>
          <p:nvPr/>
        </p:nvSpPr>
        <p:spPr>
          <a:xfrm>
            <a:off x="3474496" y="5560921"/>
            <a:ext cx="224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18"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Investments in line with market trend and strategic objectives 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F9D9F03F-5359-43FA-9453-9C48E60086F2}"/>
              </a:ext>
            </a:extLst>
          </p:cNvPr>
          <p:cNvSpPr txBox="1"/>
          <p:nvPr/>
        </p:nvSpPr>
        <p:spPr>
          <a:xfrm>
            <a:off x="9271271" y="5256120"/>
            <a:ext cx="2379883" cy="4001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912643"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GROWTH</a:t>
            </a:r>
            <a:endParaRPr lang="ko-KR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CEB74876-C7F1-4F32-853A-73C59FE92231}"/>
              </a:ext>
            </a:extLst>
          </p:cNvPr>
          <p:cNvSpPr txBox="1"/>
          <p:nvPr/>
        </p:nvSpPr>
        <p:spPr>
          <a:xfrm>
            <a:off x="9271270" y="5560921"/>
            <a:ext cx="2379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18"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Consistent growth through investments and customer engagements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5C5E5C36-E9D5-4E0A-8E90-39CBA0AA7847}"/>
              </a:ext>
            </a:extLst>
          </p:cNvPr>
          <p:cNvSpPr txBox="1"/>
          <p:nvPr/>
        </p:nvSpPr>
        <p:spPr>
          <a:xfrm>
            <a:off x="6394490" y="5256120"/>
            <a:ext cx="2347593" cy="4001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912643"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ACHIEVEMENTS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DEBB739-42AC-4FEC-9BE0-84D099F58188}"/>
              </a:ext>
            </a:extLst>
          </p:cNvPr>
          <p:cNvSpPr txBox="1"/>
          <p:nvPr/>
        </p:nvSpPr>
        <p:spPr>
          <a:xfrm>
            <a:off x="6394489" y="5560921"/>
            <a:ext cx="2347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18"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Recognized as a trend setter or leader in multiple lines of business</a:t>
            </a:r>
          </a:p>
        </p:txBody>
      </p: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46DADD4E-F311-48D6-B85D-99B996117BDF}"/>
              </a:ext>
            </a:extLst>
          </p:cNvPr>
          <p:cNvGrpSpPr/>
          <p:nvPr/>
        </p:nvGrpSpPr>
        <p:grpSpPr>
          <a:xfrm>
            <a:off x="3048000" y="5336972"/>
            <a:ext cx="6096000" cy="1221573"/>
            <a:chOff x="2286000" y="4377128"/>
            <a:chExt cx="4572000" cy="766372"/>
          </a:xfrm>
        </p:grpSpPr>
        <p:cxnSp>
          <p:nvCxnSpPr>
            <p:cNvPr id="1030" name="Straight Connector 1029">
              <a:extLst>
                <a:ext uri="{FF2B5EF4-FFF2-40B4-BE49-F238E27FC236}">
                  <a16:creationId xmlns:a16="http://schemas.microsoft.com/office/drawing/2014/main" id="{46C6F95A-7905-4F48-B45A-9327E45BD42C}"/>
                </a:ext>
              </a:extLst>
            </p:cNvPr>
            <p:cNvCxnSpPr/>
            <p:nvPr/>
          </p:nvCxnSpPr>
          <p:spPr>
            <a:xfrm>
              <a:off x="2286000" y="4377128"/>
              <a:ext cx="0" cy="766372"/>
            </a:xfrm>
            <a:prstGeom prst="line">
              <a:avLst/>
            </a:prstGeom>
            <a:ln w="63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979B3002-4FA8-4375-ADF2-7F4815AF5B13}"/>
                </a:ext>
              </a:extLst>
            </p:cNvPr>
            <p:cNvCxnSpPr/>
            <p:nvPr/>
          </p:nvCxnSpPr>
          <p:spPr>
            <a:xfrm>
              <a:off x="6858000" y="4377128"/>
              <a:ext cx="0" cy="766372"/>
            </a:xfrm>
            <a:prstGeom prst="line">
              <a:avLst/>
            </a:prstGeom>
            <a:ln w="63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6DF370A-EBEF-4084-8E63-9D5764B411B1}"/>
                </a:ext>
              </a:extLst>
            </p:cNvPr>
            <p:cNvCxnSpPr/>
            <p:nvPr/>
          </p:nvCxnSpPr>
          <p:spPr>
            <a:xfrm>
              <a:off x="4572000" y="4377128"/>
              <a:ext cx="0" cy="766372"/>
            </a:xfrm>
            <a:prstGeom prst="line">
              <a:avLst/>
            </a:prstGeom>
            <a:ln w="63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03E3C948-C021-D423-FDDC-9B35A5B1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25 YEARS OF TRANSFORMATION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E17B0A-3116-CB82-1150-28A39847E713}"/>
              </a:ext>
            </a:extLst>
          </p:cNvPr>
          <p:cNvSpPr txBox="1">
            <a:spLocks/>
          </p:cNvSpPr>
          <p:nvPr/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3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88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854E0C-081C-DD77-39E3-8485C2D3B1A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85046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B44FB4-620B-84C7-5741-35E6E8F3A7D7}"/>
              </a:ext>
            </a:extLst>
          </p:cNvPr>
          <p:cNvSpPr/>
          <p:nvPr/>
        </p:nvSpPr>
        <p:spPr>
          <a:xfrm>
            <a:off x="-6952" y="3262109"/>
            <a:ext cx="12192000" cy="3606132"/>
          </a:xfrm>
          <a:prstGeom prst="rect">
            <a:avLst/>
          </a:prstGeom>
          <a:solidFill>
            <a:srgbClr val="10253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atin typeface="+mj-lt"/>
            </a:endParaRPr>
          </a:p>
        </p:txBody>
      </p:sp>
      <p:sp>
        <p:nvSpPr>
          <p:cNvPr id="33" name="Speech Bubble: Rectangle 32">
            <a:extLst>
              <a:ext uri="{FF2B5EF4-FFF2-40B4-BE49-F238E27FC236}">
                <a16:creationId xmlns:a16="http://schemas.microsoft.com/office/drawing/2014/main" id="{D7BA0059-A1AB-C1DA-FC56-DEF6DE1446E1}"/>
              </a:ext>
            </a:extLst>
          </p:cNvPr>
          <p:cNvSpPr/>
          <p:nvPr/>
        </p:nvSpPr>
        <p:spPr>
          <a:xfrm>
            <a:off x="744030" y="1316567"/>
            <a:ext cx="3120000" cy="1920000"/>
          </a:xfrm>
          <a:prstGeom prst="wedgeRectCallou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34" name="Speech Bubble: Rectangle 33">
            <a:extLst>
              <a:ext uri="{FF2B5EF4-FFF2-40B4-BE49-F238E27FC236}">
                <a16:creationId xmlns:a16="http://schemas.microsoft.com/office/drawing/2014/main" id="{6316D6CC-F358-7626-83AC-A121FD84A0AB}"/>
              </a:ext>
            </a:extLst>
          </p:cNvPr>
          <p:cNvSpPr/>
          <p:nvPr/>
        </p:nvSpPr>
        <p:spPr>
          <a:xfrm>
            <a:off x="4502414" y="1316567"/>
            <a:ext cx="3120000" cy="1920000"/>
          </a:xfrm>
          <a:prstGeom prst="wedgeRectCallou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4BF78795-44B4-CE86-511E-6FB4A095DD9E}"/>
              </a:ext>
            </a:extLst>
          </p:cNvPr>
          <p:cNvSpPr/>
          <p:nvPr/>
        </p:nvSpPr>
        <p:spPr>
          <a:xfrm>
            <a:off x="8289381" y="1316567"/>
            <a:ext cx="3120000" cy="1920000"/>
          </a:xfrm>
          <a:prstGeom prst="wedgeRectCallou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D4EFF0-F3A9-29AE-6967-1238E23AA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SIFY technologies COMPANIES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245252-579E-A23A-D18C-EF32FDFABF39}"/>
              </a:ext>
            </a:extLst>
          </p:cNvPr>
          <p:cNvGrpSpPr/>
          <p:nvPr/>
        </p:nvGrpSpPr>
        <p:grpSpPr>
          <a:xfrm>
            <a:off x="4210286" y="3428999"/>
            <a:ext cx="3774857" cy="1977972"/>
            <a:chOff x="3157714" y="2571750"/>
            <a:chExt cx="2831143" cy="216058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BB78261-CF54-20A7-F778-DFC5AFE5A5EC}"/>
                </a:ext>
              </a:extLst>
            </p:cNvPr>
            <p:cNvCxnSpPr/>
            <p:nvPr/>
          </p:nvCxnSpPr>
          <p:spPr>
            <a:xfrm flipV="1">
              <a:off x="3157714" y="2571750"/>
              <a:ext cx="0" cy="2160588"/>
            </a:xfrm>
            <a:prstGeom prst="line">
              <a:avLst/>
            </a:prstGeom>
            <a:ln w="9525">
              <a:solidFill>
                <a:schemeClr val="bg1">
                  <a:alpha val="40000"/>
                </a:schemeClr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B056957-3123-E9CB-06F0-683F9D115F43}"/>
                </a:ext>
              </a:extLst>
            </p:cNvPr>
            <p:cNvCxnSpPr/>
            <p:nvPr/>
          </p:nvCxnSpPr>
          <p:spPr>
            <a:xfrm flipV="1">
              <a:off x="5988857" y="2571750"/>
              <a:ext cx="0" cy="2160588"/>
            </a:xfrm>
            <a:prstGeom prst="line">
              <a:avLst/>
            </a:prstGeom>
            <a:ln w="9525">
              <a:solidFill>
                <a:schemeClr val="bg1">
                  <a:alpha val="40000"/>
                </a:schemeClr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0EBE4A6-B9F6-0876-1C8E-E7B1679DE823}"/>
              </a:ext>
            </a:extLst>
          </p:cNvPr>
          <p:cNvSpPr txBox="1"/>
          <p:nvPr/>
        </p:nvSpPr>
        <p:spPr>
          <a:xfrm>
            <a:off x="328993" y="3625474"/>
            <a:ext cx="3787388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67" dirty="0">
                <a:solidFill>
                  <a:schemeClr val="bg1"/>
                </a:solidFill>
                <a:latin typeface="+mj-lt"/>
              </a:rPr>
              <a:t>NETWORK INFRASTRUCUTRE SERVICES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0035E3-C5B1-D49B-6F2B-BF4264990A61}"/>
              </a:ext>
            </a:extLst>
          </p:cNvPr>
          <p:cNvSpPr txBox="1"/>
          <p:nvPr/>
        </p:nvSpPr>
        <p:spPr>
          <a:xfrm>
            <a:off x="770664" y="4579377"/>
            <a:ext cx="312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67" b="1" dirty="0">
                <a:solidFill>
                  <a:srgbClr val="BED730"/>
                </a:solidFill>
                <a:latin typeface="+mj-lt"/>
              </a:rPr>
              <a:t>Sify Technologies Ltd.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84ACAA-E374-2F67-8683-993A97F286DD}"/>
              </a:ext>
            </a:extLst>
          </p:cNvPr>
          <p:cNvSpPr txBox="1"/>
          <p:nvPr/>
        </p:nvSpPr>
        <p:spPr>
          <a:xfrm>
            <a:off x="4381463" y="3625473"/>
            <a:ext cx="337744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67" dirty="0">
                <a:solidFill>
                  <a:schemeClr val="bg1"/>
                </a:solidFill>
                <a:latin typeface="+mj-lt"/>
              </a:rPr>
              <a:t>DATA CENTER</a:t>
            </a:r>
          </a:p>
          <a:p>
            <a:pPr algn="ctr"/>
            <a:r>
              <a:rPr lang="en-IN" sz="1867" dirty="0">
                <a:solidFill>
                  <a:schemeClr val="bg1"/>
                </a:solidFill>
                <a:latin typeface="+mj-lt"/>
              </a:rPr>
              <a:t>INFRASTRUCTURE  SERVICES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02813A-68E0-CFC9-90F9-9874AA272735}"/>
              </a:ext>
            </a:extLst>
          </p:cNvPr>
          <p:cNvSpPr txBox="1"/>
          <p:nvPr/>
        </p:nvSpPr>
        <p:spPr>
          <a:xfrm>
            <a:off x="4529049" y="4579377"/>
            <a:ext cx="31200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67" b="1" dirty="0">
                <a:solidFill>
                  <a:srgbClr val="BED730"/>
                </a:solidFill>
                <a:latin typeface="+mj-lt"/>
              </a:rPr>
              <a:t>Sify Infinit Spaces Ltd.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3DC88C-43AA-593A-C817-07912AC6404C}"/>
              </a:ext>
            </a:extLst>
          </p:cNvPr>
          <p:cNvSpPr txBox="1"/>
          <p:nvPr/>
        </p:nvSpPr>
        <p:spPr>
          <a:xfrm>
            <a:off x="8135573" y="3625474"/>
            <a:ext cx="348088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67" dirty="0">
                <a:solidFill>
                  <a:schemeClr val="bg1"/>
                </a:solidFill>
                <a:latin typeface="+mj-lt"/>
              </a:rPr>
              <a:t>CLOUDINFINIT &amp; </a:t>
            </a:r>
            <a:br>
              <a:rPr lang="en-IN" sz="1867" dirty="0">
                <a:solidFill>
                  <a:schemeClr val="bg1"/>
                </a:solidFill>
                <a:latin typeface="+mj-lt"/>
              </a:rPr>
            </a:br>
            <a:r>
              <a:rPr lang="en-IN" sz="1867" dirty="0">
                <a:solidFill>
                  <a:schemeClr val="bg1"/>
                </a:solidFill>
                <a:latin typeface="+mj-lt"/>
              </a:rPr>
              <a:t>INFINITDIGITAL SERVICES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AE5F94-27A6-D415-5505-290B0676681C}"/>
              </a:ext>
            </a:extLst>
          </p:cNvPr>
          <p:cNvSpPr txBox="1"/>
          <p:nvPr/>
        </p:nvSpPr>
        <p:spPr>
          <a:xfrm>
            <a:off x="8316016" y="4579378"/>
            <a:ext cx="31200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67" b="1" dirty="0">
                <a:solidFill>
                  <a:srgbClr val="BED730"/>
                </a:solidFill>
                <a:latin typeface="+mj-lt"/>
              </a:rPr>
              <a:t>Sify Digital Services Ltd.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B2CA41-BAD9-E2AF-5046-8EF68562402A}"/>
              </a:ext>
            </a:extLst>
          </p:cNvPr>
          <p:cNvSpPr txBox="1"/>
          <p:nvPr/>
        </p:nvSpPr>
        <p:spPr>
          <a:xfrm>
            <a:off x="432001" y="5658700"/>
            <a:ext cx="11328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8">
              <a:defRPr/>
            </a:pPr>
            <a:r>
              <a:rPr lang="en-IN" sz="1400" b="1" kern="0" dirty="0">
                <a:solidFill>
                  <a:schemeClr val="bg1"/>
                </a:solidFill>
                <a:latin typeface="+mj-lt"/>
                <a:cs typeface="Arial"/>
                <a:sym typeface="Arial"/>
                <a:rtl val="0"/>
              </a:rPr>
              <a:t>Sify</a:t>
            </a:r>
            <a:r>
              <a:rPr lang="en-IN" sz="1400" kern="0" dirty="0">
                <a:solidFill>
                  <a:schemeClr val="bg1"/>
                </a:solidFill>
                <a:latin typeface="+mj-lt"/>
                <a:cs typeface="Arial"/>
                <a:sym typeface="Arial"/>
                <a:rtl val="0"/>
              </a:rPr>
              <a:t> is the leading </a:t>
            </a:r>
            <a:r>
              <a:rPr lang="en-IN" sz="1400" kern="0" dirty="0">
                <a:solidFill>
                  <a:srgbClr val="BED730"/>
                </a:solidFill>
                <a:latin typeface="+mj-lt"/>
                <a:cs typeface="Arial"/>
                <a:sym typeface="Arial"/>
                <a:rtl val="0"/>
              </a:rPr>
              <a:t>digital infrastructure and services </a:t>
            </a:r>
            <a:r>
              <a:rPr lang="en-IN" sz="1400" kern="0" dirty="0">
                <a:solidFill>
                  <a:schemeClr val="bg1"/>
                </a:solidFill>
                <a:latin typeface="+mj-lt"/>
                <a:cs typeface="Arial"/>
                <a:sym typeface="Arial"/>
                <a:rtl val="0"/>
              </a:rPr>
              <a:t>partner</a:t>
            </a:r>
            <a:r>
              <a:rPr lang="en-IN" sz="1400" kern="0" dirty="0">
                <a:solidFill>
                  <a:prstClr val="white"/>
                </a:solidFill>
                <a:latin typeface="+mj-lt"/>
                <a:cs typeface="Arial"/>
                <a:sym typeface="Arial"/>
                <a:rtl val="0"/>
              </a:rPr>
              <a:t>, helping </a:t>
            </a:r>
            <a:r>
              <a:rPr lang="en-IN" sz="1400" kern="0" dirty="0">
                <a:solidFill>
                  <a:schemeClr val="bg1"/>
                </a:solidFill>
                <a:latin typeface="+mj-lt"/>
                <a:cs typeface="Arial"/>
                <a:sym typeface="Arial"/>
                <a:rtl val="0"/>
              </a:rPr>
              <a:t>enterprises</a:t>
            </a:r>
            <a:r>
              <a:rPr lang="en-IN" sz="1400" kern="0" dirty="0">
                <a:solidFill>
                  <a:prstClr val="white"/>
                </a:solidFill>
                <a:latin typeface="+mj-lt"/>
                <a:cs typeface="Arial"/>
                <a:sym typeface="Arial"/>
                <a:rtl val="0"/>
              </a:rPr>
              <a:t> achieve their digital ambition through </a:t>
            </a:r>
            <a:r>
              <a:rPr lang="en-IN" sz="1400" kern="0" dirty="0">
                <a:solidFill>
                  <a:srgbClr val="BED730"/>
                </a:solidFill>
                <a:latin typeface="+mj-lt"/>
                <a:cs typeface="Arial"/>
                <a:sym typeface="Arial"/>
                <a:rtl val="0"/>
              </a:rPr>
              <a:t>digital@core services,</a:t>
            </a:r>
            <a:r>
              <a:rPr lang="en-IN" sz="1400" kern="0" dirty="0">
                <a:solidFill>
                  <a:srgbClr val="00FFFF"/>
                </a:solidFill>
                <a:latin typeface="+mj-lt"/>
                <a:cs typeface="Arial"/>
                <a:sym typeface="Arial"/>
                <a:rtl val="0"/>
              </a:rPr>
              <a:t> </a:t>
            </a:r>
            <a:r>
              <a:rPr lang="en-IN" sz="1400" kern="0" dirty="0">
                <a:solidFill>
                  <a:prstClr val="white"/>
                </a:solidFill>
                <a:latin typeface="+mj-lt"/>
                <a:cs typeface="Arial"/>
                <a:sym typeface="Arial"/>
                <a:rtl val="0"/>
              </a:rPr>
              <a:t>built on its world class </a:t>
            </a:r>
            <a:r>
              <a:rPr lang="en-IN" sz="1400" kern="0" dirty="0">
                <a:solidFill>
                  <a:srgbClr val="BED730"/>
                </a:solidFill>
                <a:latin typeface="+mj-lt"/>
                <a:cs typeface="Arial"/>
                <a:sym typeface="Arial"/>
                <a:rtl val="0"/>
              </a:rPr>
              <a:t>data centers, cloud &amp; network </a:t>
            </a:r>
            <a:r>
              <a:rPr lang="en-IN" sz="1400" kern="0" dirty="0">
                <a:solidFill>
                  <a:prstClr val="white"/>
                </a:solidFill>
                <a:latin typeface="+mj-lt"/>
                <a:cs typeface="Arial"/>
                <a:sym typeface="Arial"/>
                <a:rtl val="0"/>
              </a:rPr>
              <a:t>assets and wide portfolio of </a:t>
            </a:r>
            <a:r>
              <a:rPr lang="en-IN" sz="1400" kern="0" dirty="0">
                <a:solidFill>
                  <a:srgbClr val="BED730"/>
                </a:solidFill>
                <a:latin typeface="+mj-lt"/>
                <a:cs typeface="Arial"/>
                <a:sym typeface="Arial"/>
                <a:rtl val="0"/>
              </a:rPr>
              <a:t>professional and digital services</a:t>
            </a:r>
            <a:endParaRPr lang="en-US" sz="1400" kern="0" spc="-76" dirty="0">
              <a:solidFill>
                <a:srgbClr val="BED730"/>
              </a:solidFill>
              <a:latin typeface="+mj-lt"/>
              <a:cs typeface="Arial" panose="020B0604020202020204" pitchFamily="34" charset="0"/>
              <a:sym typeface="Arial"/>
              <a:rtl val="0"/>
            </a:endParaRPr>
          </a:p>
        </p:txBody>
      </p:sp>
      <p:pic>
        <p:nvPicPr>
          <p:cNvPr id="22" name="Picture 21" descr="A picture containing vector graphics, window&#10;&#10;Description automatically generated">
            <a:extLst>
              <a:ext uri="{FF2B5EF4-FFF2-40B4-BE49-F238E27FC236}">
                <a16:creationId xmlns:a16="http://schemas.microsoft.com/office/drawing/2014/main" id="{237DFB0B-1E3C-4869-D331-8B70F9FCF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664" y="1279972"/>
            <a:ext cx="1920000" cy="1920000"/>
          </a:xfrm>
          <a:prstGeom prst="rect">
            <a:avLst/>
          </a:prstGeom>
        </p:spPr>
      </p:pic>
      <p:pic>
        <p:nvPicPr>
          <p:cNvPr id="23" name="Picture 22" descr="A picture containing icon&#10;&#10;Description automatically generated">
            <a:extLst>
              <a:ext uri="{FF2B5EF4-FFF2-40B4-BE49-F238E27FC236}">
                <a16:creationId xmlns:a16="http://schemas.microsoft.com/office/drawing/2014/main" id="{0A490F28-00A6-48E8-72AA-67E7DCFED3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512" y="1279972"/>
            <a:ext cx="1923072" cy="1920000"/>
          </a:xfrm>
          <a:prstGeom prst="rect">
            <a:avLst/>
          </a:prstGeom>
        </p:spPr>
      </p:pic>
      <p:pic>
        <p:nvPicPr>
          <p:cNvPr id="24" name="Picture 23" descr="Icon&#10;&#10;Description automatically generated">
            <a:extLst>
              <a:ext uri="{FF2B5EF4-FFF2-40B4-BE49-F238E27FC236}">
                <a16:creationId xmlns:a16="http://schemas.microsoft.com/office/drawing/2014/main" id="{A8DE27A8-0569-F08C-2280-78A2C9E67A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479" y="1279972"/>
            <a:ext cx="1923072" cy="1920000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1F86A55-4444-FB7F-5204-86405E336D24}"/>
              </a:ext>
            </a:extLst>
          </p:cNvPr>
          <p:cNvSpPr txBox="1">
            <a:spLocks/>
          </p:cNvSpPr>
          <p:nvPr/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F3F430E-72FA-41C8-AC22-E8EBE2B9FEAA}" type="slidenum">
              <a:rPr lang="en-IN" sz="110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pPr algn="r"/>
              <a:t>4</a:t>
            </a:fld>
            <a:endParaRPr lang="en-IN" sz="1100" dirty="0">
              <a:solidFill>
                <a:schemeClr val="bg1">
                  <a:lumMod val="8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p Reasons to Invest in Noida Real Estate - TimesProperty">
            <a:extLst>
              <a:ext uri="{FF2B5EF4-FFF2-40B4-BE49-F238E27FC236}">
                <a16:creationId xmlns:a16="http://schemas.microsoft.com/office/drawing/2014/main" id="{AF4481B5-9845-EB52-5F42-A163AFE4C9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924"/>
                    </a14:imgEffect>
                    <a14:imgEffect>
                      <a14:saturation sat="1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78" t="19917" b="9308"/>
          <a:stretch/>
        </p:blipFill>
        <p:spPr bwMode="auto">
          <a:xfrm>
            <a:off x="-1848396" y="-361362"/>
            <a:ext cx="9611375" cy="7580724"/>
          </a:xfrm>
          <a:prstGeom prst="rect">
            <a:avLst/>
          </a:prstGeom>
          <a:blipFill>
            <a:blip r:embed="rId4">
              <a:alphaModFix amt="67000"/>
            </a:blip>
            <a:tile tx="0" ty="0" sx="100000" sy="100000" flip="none" algn="tl"/>
          </a:blipFill>
          <a:effectLst>
            <a:glow rad="127000">
              <a:schemeClr val="bg1">
                <a:alpha val="0"/>
              </a:schemeClr>
            </a:glow>
            <a:softEdge rad="317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D90B2B-2742-5B79-CB2D-3A2DA41B4467}"/>
              </a:ext>
            </a:extLst>
          </p:cNvPr>
          <p:cNvSpPr txBox="1"/>
          <p:nvPr/>
        </p:nvSpPr>
        <p:spPr>
          <a:xfrm>
            <a:off x="7482177" y="3275475"/>
            <a:ext cx="4577373" cy="6091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</a:rPr>
              <a:t>And our results to date…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54DE60-2478-D92F-5D00-756B45E17A03}"/>
              </a:ext>
            </a:extLst>
          </p:cNvPr>
          <p:cNvSpPr txBox="1"/>
          <p:nvPr/>
        </p:nvSpPr>
        <p:spPr>
          <a:xfrm>
            <a:off x="615519" y="6412972"/>
            <a:ext cx="59894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schemeClr val="bg1"/>
                </a:solidFill>
              </a:rPr>
              <a:t>NOIDA: Soon to be our largest Data Center spread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B3DD4057-78CC-B2F0-5F5B-97C4F5A8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8723" y="6397621"/>
            <a:ext cx="375518" cy="365125"/>
          </a:xfrm>
        </p:spPr>
        <p:txBody>
          <a:bodyPr/>
          <a:lstStyle/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5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7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2">
            <a:extLst>
              <a:ext uri="{FF2B5EF4-FFF2-40B4-BE49-F238E27FC236}">
                <a16:creationId xmlns:a16="http://schemas.microsoft.com/office/drawing/2014/main" id="{7C8D562D-AB23-44D2-88C3-BF7C92A03C40}"/>
              </a:ext>
            </a:extLst>
          </p:cNvPr>
          <p:cNvSpPr txBox="1">
            <a:spLocks/>
          </p:cNvSpPr>
          <p:nvPr/>
        </p:nvSpPr>
        <p:spPr>
          <a:xfrm>
            <a:off x="301754" y="471159"/>
            <a:ext cx="5526391" cy="436851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FINANCIAL METRICS </a:t>
            </a:r>
            <a:r>
              <a:rPr lang="en-US" sz="2400" b="1" dirty="0">
                <a:solidFill>
                  <a:srgbClr val="C7D300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- OVER 5 YEARS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37A1A0-A628-48C9-A4D7-0CBB37C2D793}"/>
              </a:ext>
            </a:extLst>
          </p:cNvPr>
          <p:cNvSpPr txBox="1"/>
          <p:nvPr/>
        </p:nvSpPr>
        <p:spPr>
          <a:xfrm>
            <a:off x="381664" y="6353092"/>
            <a:ext cx="6194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In $ MN in constant currency 1 USD @ INR </a:t>
            </a:r>
            <a:r>
              <a:rPr lang="en-US" sz="1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82.22</a:t>
            </a:r>
            <a:r>
              <a:rPr lang="en-US" sz="1200" b="1" dirty="0">
                <a:solidFill>
                  <a:srgbClr val="FF0000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(March 31, 2023) (Unaudited)</a:t>
            </a:r>
            <a:endParaRPr lang="en-IN" sz="1200" b="1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39" name="Title 2">
            <a:extLst>
              <a:ext uri="{FF2B5EF4-FFF2-40B4-BE49-F238E27FC236}">
                <a16:creationId xmlns:a16="http://schemas.microsoft.com/office/drawing/2014/main" id="{89566C2F-9EE0-4EBB-8BC3-3786504749B0}"/>
              </a:ext>
            </a:extLst>
          </p:cNvPr>
          <p:cNvSpPr txBox="1">
            <a:spLocks/>
          </p:cNvSpPr>
          <p:nvPr/>
        </p:nvSpPr>
        <p:spPr>
          <a:xfrm>
            <a:off x="1157434" y="1656259"/>
            <a:ext cx="1186607" cy="344518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800" b="1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REVENUE</a:t>
            </a:r>
            <a:endParaRPr lang="en-US" sz="1755" b="1" dirty="0">
              <a:solidFill>
                <a:schemeClr val="bg1"/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85AE7073-54C5-43A5-933F-234467A009DB}"/>
              </a:ext>
            </a:extLst>
          </p:cNvPr>
          <p:cNvSpPr txBox="1">
            <a:spLocks/>
          </p:cNvSpPr>
          <p:nvPr/>
        </p:nvSpPr>
        <p:spPr>
          <a:xfrm>
            <a:off x="4098011" y="1634674"/>
            <a:ext cx="1186607" cy="344518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800" b="1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EBITDA</a:t>
            </a:r>
            <a:endParaRPr lang="en-US" sz="1755" b="1" dirty="0">
              <a:solidFill>
                <a:schemeClr val="bg1"/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31E178DC-2D4C-4BBB-8221-8350D2B8277D}"/>
              </a:ext>
            </a:extLst>
          </p:cNvPr>
          <p:cNvSpPr txBox="1">
            <a:spLocks/>
          </p:cNvSpPr>
          <p:nvPr/>
        </p:nvSpPr>
        <p:spPr>
          <a:xfrm>
            <a:off x="7038588" y="1613089"/>
            <a:ext cx="1186607" cy="344518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800" b="1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PAT</a:t>
            </a:r>
            <a:endParaRPr lang="en-US" sz="1755" b="1" dirty="0">
              <a:solidFill>
                <a:schemeClr val="bg1"/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42" name="Title 2">
            <a:extLst>
              <a:ext uri="{FF2B5EF4-FFF2-40B4-BE49-F238E27FC236}">
                <a16:creationId xmlns:a16="http://schemas.microsoft.com/office/drawing/2014/main" id="{F6D3EF94-20B5-45F4-B016-BB7179EB0020}"/>
              </a:ext>
            </a:extLst>
          </p:cNvPr>
          <p:cNvSpPr txBox="1">
            <a:spLocks/>
          </p:cNvSpPr>
          <p:nvPr/>
        </p:nvSpPr>
        <p:spPr>
          <a:xfrm>
            <a:off x="9979165" y="1591504"/>
            <a:ext cx="1186607" cy="344518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800" b="1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CAPEX</a:t>
            </a:r>
            <a:endParaRPr lang="en-US" sz="1755" b="1" dirty="0">
              <a:solidFill>
                <a:schemeClr val="bg1"/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B11C5F-32E8-4AB9-B0A1-2C639EEF44BA}"/>
              </a:ext>
            </a:extLst>
          </p:cNvPr>
          <p:cNvSpPr txBox="1"/>
          <p:nvPr/>
        </p:nvSpPr>
        <p:spPr>
          <a:xfrm>
            <a:off x="923754" y="1872343"/>
            <a:ext cx="1815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b="1" dirty="0">
                <a:solidFill>
                  <a:schemeClr val="bg1"/>
                </a:solidFill>
              </a:rPr>
              <a:t>12%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8FD2F5-F4D4-4EED-BBAA-915F964E582B}"/>
              </a:ext>
            </a:extLst>
          </p:cNvPr>
          <p:cNvSpPr txBox="1"/>
          <p:nvPr/>
        </p:nvSpPr>
        <p:spPr>
          <a:xfrm>
            <a:off x="4098010" y="1872343"/>
            <a:ext cx="1553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b="1" dirty="0">
                <a:solidFill>
                  <a:schemeClr val="bg1"/>
                </a:solidFill>
              </a:rPr>
              <a:t>19%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207FC97-D49C-4ED6-804F-E5C4590DEB64}"/>
              </a:ext>
            </a:extLst>
          </p:cNvPr>
          <p:cNvSpPr txBox="1"/>
          <p:nvPr/>
        </p:nvSpPr>
        <p:spPr>
          <a:xfrm>
            <a:off x="6777356" y="1872343"/>
            <a:ext cx="2366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b="1" dirty="0">
                <a:solidFill>
                  <a:schemeClr val="bg1"/>
                </a:solidFill>
              </a:rPr>
              <a:t>(11)%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BF49497-600C-4AC4-BA88-FD52F0DDCCEE}"/>
              </a:ext>
            </a:extLst>
          </p:cNvPr>
          <p:cNvSpPr txBox="1"/>
          <p:nvPr/>
        </p:nvSpPr>
        <p:spPr>
          <a:xfrm>
            <a:off x="9753285" y="1872343"/>
            <a:ext cx="21369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b="1" dirty="0">
                <a:solidFill>
                  <a:schemeClr val="bg1"/>
                </a:solidFill>
              </a:rPr>
              <a:t>79%</a:t>
            </a:r>
          </a:p>
        </p:txBody>
      </p:sp>
      <p:sp>
        <p:nvSpPr>
          <p:cNvPr id="47" name="Title 2">
            <a:extLst>
              <a:ext uri="{FF2B5EF4-FFF2-40B4-BE49-F238E27FC236}">
                <a16:creationId xmlns:a16="http://schemas.microsoft.com/office/drawing/2014/main" id="{74CCE49A-FC4A-4EE9-A689-5E683D5A906A}"/>
              </a:ext>
            </a:extLst>
          </p:cNvPr>
          <p:cNvSpPr txBox="1">
            <a:spLocks/>
          </p:cNvSpPr>
          <p:nvPr/>
        </p:nvSpPr>
        <p:spPr>
          <a:xfrm>
            <a:off x="1161786" y="2875758"/>
            <a:ext cx="1186607" cy="282963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400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CAGR</a:t>
            </a:r>
          </a:p>
        </p:txBody>
      </p:sp>
      <p:sp>
        <p:nvSpPr>
          <p:cNvPr id="48" name="Title 2">
            <a:extLst>
              <a:ext uri="{FF2B5EF4-FFF2-40B4-BE49-F238E27FC236}">
                <a16:creationId xmlns:a16="http://schemas.microsoft.com/office/drawing/2014/main" id="{18D2D063-B671-406A-9015-CF5C2BCCE43B}"/>
              </a:ext>
            </a:extLst>
          </p:cNvPr>
          <p:cNvSpPr txBox="1">
            <a:spLocks/>
          </p:cNvSpPr>
          <p:nvPr/>
        </p:nvSpPr>
        <p:spPr>
          <a:xfrm>
            <a:off x="4102363" y="2854173"/>
            <a:ext cx="1186607" cy="282963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400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CAGR</a:t>
            </a:r>
          </a:p>
        </p:txBody>
      </p:sp>
      <p:sp>
        <p:nvSpPr>
          <p:cNvPr id="49" name="Title 2">
            <a:extLst>
              <a:ext uri="{FF2B5EF4-FFF2-40B4-BE49-F238E27FC236}">
                <a16:creationId xmlns:a16="http://schemas.microsoft.com/office/drawing/2014/main" id="{C6ED1105-26CA-439D-A0E3-02963838B3B9}"/>
              </a:ext>
            </a:extLst>
          </p:cNvPr>
          <p:cNvSpPr txBox="1">
            <a:spLocks/>
          </p:cNvSpPr>
          <p:nvPr/>
        </p:nvSpPr>
        <p:spPr>
          <a:xfrm>
            <a:off x="7042940" y="2832588"/>
            <a:ext cx="1186607" cy="282963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400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CAGR</a:t>
            </a:r>
          </a:p>
        </p:txBody>
      </p:sp>
      <p:sp>
        <p:nvSpPr>
          <p:cNvPr id="50" name="Title 2">
            <a:extLst>
              <a:ext uri="{FF2B5EF4-FFF2-40B4-BE49-F238E27FC236}">
                <a16:creationId xmlns:a16="http://schemas.microsoft.com/office/drawing/2014/main" id="{2A79B947-9E4A-43CB-BD62-7756AB99B3B8}"/>
              </a:ext>
            </a:extLst>
          </p:cNvPr>
          <p:cNvSpPr txBox="1">
            <a:spLocks/>
          </p:cNvSpPr>
          <p:nvPr/>
        </p:nvSpPr>
        <p:spPr>
          <a:xfrm>
            <a:off x="9983517" y="2811003"/>
            <a:ext cx="1186607" cy="282963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400" dirty="0">
                <a:solidFill>
                  <a:schemeClr val="bg1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YoY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45F781-97BD-4D58-B869-63FA71FE65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239" y="352329"/>
            <a:ext cx="1126007" cy="5854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D39FE8E-C1DA-4360-92C3-81EB3DA9E9F9}"/>
              </a:ext>
            </a:extLst>
          </p:cNvPr>
          <p:cNvSpPr txBox="1"/>
          <p:nvPr/>
        </p:nvSpPr>
        <p:spPr>
          <a:xfrm>
            <a:off x="1157433" y="4186078"/>
            <a:ext cx="11866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>
                <a:solidFill>
                  <a:schemeClr val="bg1"/>
                </a:solidFill>
              </a:rPr>
              <a:t>USD 406 Mil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B1EA97-AEDB-4FA4-BED0-E10492354093}"/>
              </a:ext>
            </a:extLst>
          </p:cNvPr>
          <p:cNvSpPr txBox="1"/>
          <p:nvPr/>
        </p:nvSpPr>
        <p:spPr>
          <a:xfrm>
            <a:off x="4098010" y="4135865"/>
            <a:ext cx="11866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>
                <a:solidFill>
                  <a:schemeClr val="bg1"/>
                </a:solidFill>
              </a:rPr>
              <a:t>USD </a:t>
            </a:r>
            <a:br>
              <a:rPr lang="en-IN" sz="2500" b="1" dirty="0">
                <a:solidFill>
                  <a:schemeClr val="bg1"/>
                </a:solidFill>
              </a:rPr>
            </a:br>
            <a:r>
              <a:rPr lang="en-IN" sz="2500" b="1" dirty="0">
                <a:solidFill>
                  <a:schemeClr val="bg1"/>
                </a:solidFill>
              </a:rPr>
              <a:t>77 Mil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457712-B8DA-4ADD-9902-373AB2F7BE2E}"/>
              </a:ext>
            </a:extLst>
          </p:cNvPr>
          <p:cNvSpPr txBox="1"/>
          <p:nvPr/>
        </p:nvSpPr>
        <p:spPr>
          <a:xfrm>
            <a:off x="7038587" y="4085652"/>
            <a:ext cx="11866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>
                <a:solidFill>
                  <a:schemeClr val="bg1"/>
                </a:solidFill>
              </a:rPr>
              <a:t>USD </a:t>
            </a:r>
            <a:br>
              <a:rPr lang="en-IN" sz="2500" b="1" dirty="0">
                <a:solidFill>
                  <a:schemeClr val="bg1"/>
                </a:solidFill>
              </a:rPr>
            </a:br>
            <a:r>
              <a:rPr lang="en-IN" sz="2500" b="1" dirty="0">
                <a:solidFill>
                  <a:schemeClr val="bg1"/>
                </a:solidFill>
              </a:rPr>
              <a:t>8 Mil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14EF13-270B-437A-B0C4-E1D4695CBBF6}"/>
              </a:ext>
            </a:extLst>
          </p:cNvPr>
          <p:cNvSpPr txBox="1"/>
          <p:nvPr/>
        </p:nvSpPr>
        <p:spPr>
          <a:xfrm>
            <a:off x="9979164" y="4035439"/>
            <a:ext cx="11866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>
                <a:solidFill>
                  <a:schemeClr val="bg1"/>
                </a:solidFill>
              </a:rPr>
              <a:t>USD </a:t>
            </a:r>
            <a:br>
              <a:rPr lang="en-IN" sz="2500" b="1" dirty="0">
                <a:solidFill>
                  <a:schemeClr val="bg1"/>
                </a:solidFill>
              </a:rPr>
            </a:br>
            <a:r>
              <a:rPr lang="en-IN" sz="2500" b="1" dirty="0">
                <a:solidFill>
                  <a:schemeClr val="bg1"/>
                </a:solidFill>
              </a:rPr>
              <a:t>161 Mil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7C81730-C541-1D1E-558E-CB519F36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8723" y="6397621"/>
            <a:ext cx="375518" cy="365125"/>
          </a:xfrm>
        </p:spPr>
        <p:txBody>
          <a:bodyPr/>
          <a:lstStyle/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6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063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FD9D125-713E-4121-9ACA-4B19EFB7B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" y="248410"/>
            <a:ext cx="9819376" cy="707886"/>
          </a:xfrm>
        </p:spPr>
        <p:txBody>
          <a:bodyPr/>
          <a:lstStyle/>
          <a:p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FINANCIAL METRICS </a:t>
            </a:r>
            <a:r>
              <a:rPr lang="en-US" sz="2400" b="1" dirty="0">
                <a:solidFill>
                  <a:srgbClr val="C7D300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- LAST 5 YEARS</a:t>
            </a:r>
            <a:br>
              <a:rPr lang="en-US" sz="2133" dirty="0">
                <a:solidFill>
                  <a:prstClr val="black">
                    <a:lumMod val="65000"/>
                    <a:lumOff val="35000"/>
                  </a:prstClr>
                </a:solidFill>
                <a:ea typeface="Arial"/>
                <a:cs typeface="Arial" panose="020B0604020202020204" pitchFamily="34" charset="0"/>
              </a:rPr>
            </a:b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ea typeface="Arial"/>
                <a:cs typeface="Arial" panose="020B0604020202020204" pitchFamily="34" charset="0"/>
              </a:rPr>
              <a:t>in constant currency  1 USD @ INR 82.22 </a:t>
            </a:r>
            <a:r>
              <a:rPr lang="en-US" sz="1333" dirty="0">
                <a:solidFill>
                  <a:prstClr val="black">
                    <a:lumMod val="50000"/>
                    <a:lumOff val="50000"/>
                  </a:prstClr>
                </a:solidFill>
                <a:ea typeface="Arial"/>
                <a:cs typeface="Arial" panose="020B0604020202020204" pitchFamily="34" charset="0"/>
              </a:rPr>
              <a:t>(March 31, 2023) </a:t>
            </a:r>
            <a:endParaRPr lang="en-IN" sz="133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96817-24E0-4BF9-943A-AD757484B236}"/>
              </a:ext>
            </a:extLst>
          </p:cNvPr>
          <p:cNvSpPr txBox="1"/>
          <p:nvPr/>
        </p:nvSpPr>
        <p:spPr>
          <a:xfrm>
            <a:off x="5963480" y="1042111"/>
            <a:ext cx="5764693" cy="360072"/>
          </a:xfrm>
          <a:prstGeom prst="rect">
            <a:avLst/>
          </a:prstGeom>
          <a:solidFill>
            <a:srgbClr val="C00000"/>
          </a:solidFill>
        </p:spPr>
        <p:txBody>
          <a:bodyPr wrap="square" lIns="118843" tIns="59423" rIns="118843" bIns="59423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 defTabSz="891296">
              <a:defRPr/>
            </a:pPr>
            <a:r>
              <a:rPr lang="en-US" sz="1560" dirty="0">
                <a:solidFill>
                  <a:prstClr val="white"/>
                </a:solidFill>
                <a:latin typeface="Trebuchet MS"/>
              </a:rPr>
              <a:t>BALANCE SHEET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BB994D-1611-46B9-A941-5FF402F032A9}"/>
              </a:ext>
            </a:extLst>
          </p:cNvPr>
          <p:cNvSpPr txBox="1"/>
          <p:nvPr/>
        </p:nvSpPr>
        <p:spPr>
          <a:xfrm>
            <a:off x="100921" y="1045354"/>
            <a:ext cx="5645296" cy="36007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118843" tIns="59423" rIns="118843" bIns="59423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 defTabSz="891296">
              <a:defRPr/>
            </a:pPr>
            <a:r>
              <a:rPr lang="en-US" sz="1560" dirty="0">
                <a:solidFill>
                  <a:prstClr val="white"/>
                </a:solidFill>
                <a:latin typeface="Trebuchet MS"/>
              </a:rPr>
              <a:t>INCOME STATEMENT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7220121-85B5-4BCD-A27F-E44456B4D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91" y="395155"/>
            <a:ext cx="1126007" cy="58548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C6F7C38-F65B-4C3F-AF35-FE51B3932496}"/>
              </a:ext>
            </a:extLst>
          </p:cNvPr>
          <p:cNvSpPr txBox="1"/>
          <p:nvPr/>
        </p:nvSpPr>
        <p:spPr>
          <a:xfrm>
            <a:off x="112949" y="4549172"/>
            <a:ext cx="5645296" cy="3600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118843" tIns="59423" rIns="118843" bIns="59423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 defTabSz="891296">
              <a:defRPr/>
            </a:pPr>
            <a:r>
              <a:rPr lang="en-US" sz="1560" dirty="0">
                <a:solidFill>
                  <a:prstClr val="white"/>
                </a:solidFill>
                <a:latin typeface="Trebuchet MS"/>
              </a:rPr>
              <a:t>CASH FLOW STATEMENT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36B06C-4FFD-4804-B2ED-80905ACBB2B5}"/>
              </a:ext>
            </a:extLst>
          </p:cNvPr>
          <p:cNvSpPr/>
          <p:nvPr/>
        </p:nvSpPr>
        <p:spPr>
          <a:xfrm>
            <a:off x="-271836" y="6569718"/>
            <a:ext cx="2085973" cy="2740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</a:rPr>
              <a:t>*Unaudited Numbers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FA76D6-35B1-2475-9C31-AA3798C44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326" y="1540869"/>
            <a:ext cx="5715000" cy="49219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50B3BD-908E-EEE9-3BF3-E009B93CF4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49" y="1464004"/>
            <a:ext cx="5633268" cy="2884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EEC7F3-BD40-7271-4C36-262E327C0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49" y="5025749"/>
            <a:ext cx="5633268" cy="1437096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3AFD5470-8772-BD3F-1E81-5A6535A05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8723" y="6397621"/>
            <a:ext cx="375518" cy="365125"/>
          </a:xfrm>
        </p:spPr>
        <p:txBody>
          <a:bodyPr/>
          <a:lstStyle/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7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498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pie chart&#10;&#10;Description automatically generated">
            <a:extLst>
              <a:ext uri="{FF2B5EF4-FFF2-40B4-BE49-F238E27FC236}">
                <a16:creationId xmlns:a16="http://schemas.microsoft.com/office/drawing/2014/main" id="{13745802-4631-AB7D-9027-35197F39AE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3"/>
          <a:stretch/>
        </p:blipFill>
        <p:spPr>
          <a:xfrm>
            <a:off x="2940018" y="1408465"/>
            <a:ext cx="6581578" cy="4916771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2E215EF6-1E0B-764F-113C-7D5DEDBACE99}"/>
              </a:ext>
            </a:extLst>
          </p:cNvPr>
          <p:cNvSpPr txBox="1">
            <a:spLocks/>
          </p:cNvSpPr>
          <p:nvPr/>
        </p:nvSpPr>
        <p:spPr>
          <a:xfrm>
            <a:off x="301754" y="532764"/>
            <a:ext cx="5526391" cy="436851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REVENUE </a:t>
            </a:r>
            <a:r>
              <a:rPr lang="en-US" sz="2400" b="1" dirty="0">
                <a:solidFill>
                  <a:srgbClr val="BED730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SPLIT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26EA84-14A3-5B5F-C1E2-E4B3E7B133B2}"/>
              </a:ext>
            </a:extLst>
          </p:cNvPr>
          <p:cNvSpPr txBox="1">
            <a:spLocks/>
          </p:cNvSpPr>
          <p:nvPr/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8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420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ndia's Tech Hubs: Bengaluru vs Hyderabad - India Briefing News">
            <a:extLst>
              <a:ext uri="{FF2B5EF4-FFF2-40B4-BE49-F238E27FC236}">
                <a16:creationId xmlns:a16="http://schemas.microsoft.com/office/drawing/2014/main" id="{00F342E4-0CE2-644B-BBE3-3946EAA3B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6" r="35364" b="4735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Rectangle 5128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B3BAE1-D12F-4CCD-92C1-8E83A0E37560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latin typeface="Trebuchet MS" panose="020B0603020202020204" pitchFamily="34" charset="0"/>
                <a:ea typeface="+mj-ea"/>
                <a:cs typeface="+mj-cs"/>
              </a:rPr>
              <a:t>The market potential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ABB57-4702-921E-8CF4-7C1532B5D634}"/>
              </a:ext>
            </a:extLst>
          </p:cNvPr>
          <p:cNvSpPr txBox="1"/>
          <p:nvPr/>
        </p:nvSpPr>
        <p:spPr>
          <a:xfrm>
            <a:off x="8298975" y="6412972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000" dirty="0"/>
              <a:t>HYDERABAD: Our upcoming Data Center hotspot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FC05082-5575-541F-A832-DDA2F3AD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8723" y="6397621"/>
            <a:ext cx="375518" cy="365125"/>
          </a:xfrm>
        </p:spPr>
        <p:txBody>
          <a:bodyPr/>
          <a:lstStyle/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9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635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AF5E36-6B5F-45A0-B182-85D2E845B74F}"/>
              </a:ext>
            </a:extLst>
          </p:cNvPr>
          <p:cNvSpPr txBox="1">
            <a:spLocks/>
          </p:cNvSpPr>
          <p:nvPr/>
        </p:nvSpPr>
        <p:spPr>
          <a:xfrm>
            <a:off x="362126" y="459770"/>
            <a:ext cx="8459531" cy="459357"/>
          </a:xfrm>
          <a:prstGeom prst="rect">
            <a:avLst/>
          </a:prstGeom>
        </p:spPr>
        <p:txBody>
          <a:bodyPr vert="horz" wrap="square" lIns="89155" tIns="44577" rIns="89155" bIns="44577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32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rgbClr val="C9D50A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DIGITAL TRANSFORMATION 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DRIVERS</a:t>
            </a:r>
            <a:endParaRPr lang="en-IN" sz="1560" b="1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CCF599-7124-453A-BC1D-032AEDB50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991" y="395155"/>
            <a:ext cx="1126007" cy="585483"/>
          </a:xfrm>
          <a:prstGeom prst="rect">
            <a:avLst/>
          </a:prstGeom>
        </p:spPr>
      </p:pic>
      <p:pic>
        <p:nvPicPr>
          <p:cNvPr id="2050" name="Picture 2" descr="7 Top Digital Transformation Trends you should Know">
            <a:extLst>
              <a:ext uri="{FF2B5EF4-FFF2-40B4-BE49-F238E27FC236}">
                <a16:creationId xmlns:a16="http://schemas.microsoft.com/office/drawing/2014/main" id="{72FA8DA7-60A1-949F-995A-B7E99B7CD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" t="5700" r="5006" b="6212"/>
          <a:stretch/>
        </p:blipFill>
        <p:spPr bwMode="auto">
          <a:xfrm>
            <a:off x="895946" y="1072280"/>
            <a:ext cx="8300681" cy="517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274AC97-10F7-41D7-A7D0-9BEEE167C7B7}"/>
              </a:ext>
            </a:extLst>
          </p:cNvPr>
          <p:cNvSpPr/>
          <p:nvPr/>
        </p:nvSpPr>
        <p:spPr>
          <a:xfrm>
            <a:off x="9384104" y="2965223"/>
            <a:ext cx="2189062" cy="2170546"/>
          </a:xfrm>
          <a:prstGeom prst="ellipse">
            <a:avLst/>
          </a:prstGeom>
          <a:solidFill>
            <a:srgbClr val="C9D50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7A24E1-DE03-4156-9F86-4C1BCB95C787}"/>
              </a:ext>
            </a:extLst>
          </p:cNvPr>
          <p:cNvSpPr txBox="1"/>
          <p:nvPr/>
        </p:nvSpPr>
        <p:spPr>
          <a:xfrm>
            <a:off x="9661215" y="3496141"/>
            <a:ext cx="1634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Sify Network provides last mile for most mobility players</a:t>
            </a:r>
          </a:p>
          <a:p>
            <a:pPr algn="ctr"/>
            <a:endParaRPr lang="en-IN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IN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offer 350MW of capacity in 4 years.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A5EBA0F-DAA0-3828-9448-BD287214F63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/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10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094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IGITAL ENTERPRISE TRANSFORMATION, INDIA PARADIGM: STATE OF TECHNOLOGY  ADOPTION – EXPANSION OF DIGITAL SPENDING | nasscom | The Official Community  of Indian IT Industry">
            <a:extLst>
              <a:ext uri="{FF2B5EF4-FFF2-40B4-BE49-F238E27FC236}">
                <a16:creationId xmlns:a16="http://schemas.microsoft.com/office/drawing/2014/main" id="{2EB41900-B967-BFB9-A40D-F7B640955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329" y="948393"/>
            <a:ext cx="7978749" cy="505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39F36D7D-7D91-78D7-6D21-7FDBC255AFBD}"/>
              </a:ext>
            </a:extLst>
          </p:cNvPr>
          <p:cNvSpPr txBox="1">
            <a:spLocks/>
          </p:cNvSpPr>
          <p:nvPr/>
        </p:nvSpPr>
        <p:spPr>
          <a:xfrm>
            <a:off x="362126" y="459770"/>
            <a:ext cx="8096073" cy="459357"/>
          </a:xfrm>
          <a:prstGeom prst="rect">
            <a:avLst/>
          </a:prstGeom>
        </p:spPr>
        <p:txBody>
          <a:bodyPr vert="horz" wrap="square" lIns="89155" tIns="44577" rIns="89155" bIns="44577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32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DIGITAL SPENDING PATTERN:</a:t>
            </a:r>
            <a:r>
              <a:rPr lang="en-US" sz="2400" b="1" dirty="0">
                <a:solidFill>
                  <a:srgbClr val="C7D300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 INDIA VS THE WORLD</a:t>
            </a:r>
            <a:endParaRPr lang="en-IN" sz="1560" b="1" dirty="0">
              <a:solidFill>
                <a:srgbClr val="C7D300"/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A254D6-1CCA-0F5F-14C6-39B855B8187F}"/>
              </a:ext>
            </a:extLst>
          </p:cNvPr>
          <p:cNvSpPr txBox="1">
            <a:spLocks/>
          </p:cNvSpPr>
          <p:nvPr/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11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9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dia Digital Transformation Market to Reach $710.0 Billion by 2024">
            <a:extLst>
              <a:ext uri="{FF2B5EF4-FFF2-40B4-BE49-F238E27FC236}">
                <a16:creationId xmlns:a16="http://schemas.microsoft.com/office/drawing/2014/main" id="{CE053630-874D-F627-4C8C-9843DC137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5" y="1124912"/>
            <a:ext cx="10353129" cy="486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C24B4AB-4D80-337F-9045-E1CA30427332}"/>
              </a:ext>
            </a:extLst>
          </p:cNvPr>
          <p:cNvSpPr txBox="1">
            <a:spLocks/>
          </p:cNvSpPr>
          <p:nvPr/>
        </p:nvSpPr>
        <p:spPr>
          <a:xfrm>
            <a:off x="362127" y="459770"/>
            <a:ext cx="6732152" cy="459357"/>
          </a:xfrm>
          <a:prstGeom prst="rect">
            <a:avLst/>
          </a:prstGeom>
        </p:spPr>
        <p:txBody>
          <a:bodyPr vert="horz" wrap="square" lIns="89155" tIns="44577" rIns="89155" bIns="44577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32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INDIA’S </a:t>
            </a:r>
            <a:r>
              <a:rPr lang="en-US" sz="2400" b="1" dirty="0">
                <a:solidFill>
                  <a:srgbClr val="C7D300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DIGITAL TRANSFORMATION 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MARKET</a:t>
            </a:r>
            <a:endParaRPr lang="en-IN" sz="1560" b="1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1A8D10-D102-8F32-84AD-51F2AEA86A80}"/>
              </a:ext>
            </a:extLst>
          </p:cNvPr>
          <p:cNvSpPr txBox="1">
            <a:spLocks/>
          </p:cNvSpPr>
          <p:nvPr/>
        </p:nvSpPr>
        <p:spPr>
          <a:xfrm>
            <a:off x="11628723" y="6397621"/>
            <a:ext cx="37551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F3F430E-72FA-41C8-AC22-E8EBE2B9FEAA}" type="slidenum">
              <a:rPr lang="en-IN" sz="1100" smtClean="0">
                <a:latin typeface="Trebuchet MS" panose="020B0603020202020204" pitchFamily="34" charset="0"/>
              </a:rPr>
              <a:pPr algn="r"/>
              <a:t>12</a:t>
            </a:fld>
            <a:endParaRPr lang="en-IN" sz="1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73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490425-D139-4EC5-89AB-0EBE8F0176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866"/>
          <a:stretch/>
        </p:blipFill>
        <p:spPr>
          <a:xfrm>
            <a:off x="4957602" y="551886"/>
            <a:ext cx="2276797" cy="143587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81D8F20-7199-408E-A313-50A1FC96A890}"/>
              </a:ext>
            </a:extLst>
          </p:cNvPr>
          <p:cNvSpPr txBox="1">
            <a:spLocks/>
          </p:cNvSpPr>
          <p:nvPr/>
        </p:nvSpPr>
        <p:spPr>
          <a:xfrm>
            <a:off x="4467779" y="1987765"/>
            <a:ext cx="3256440" cy="459357"/>
          </a:xfrm>
          <a:prstGeom prst="rect">
            <a:avLst/>
          </a:prstGeom>
        </p:spPr>
        <p:txBody>
          <a:bodyPr vert="horz" wrap="square" lIns="89155" tIns="44577" rIns="89155" bIns="44577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32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digital@core</a:t>
            </a:r>
            <a:endParaRPr lang="en-IN" sz="1560" b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3C8EC5-4524-4C8E-9F56-41C1604807B7}"/>
              </a:ext>
            </a:extLst>
          </p:cNvPr>
          <p:cNvSpPr txBox="1"/>
          <p:nvPr/>
        </p:nvSpPr>
        <p:spPr>
          <a:xfrm>
            <a:off x="3723589" y="1803100"/>
            <a:ext cx="1648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i="1" dirty="0">
                <a:solidFill>
                  <a:schemeClr val="bg1">
                    <a:lumMod val="50000"/>
                  </a:schemeClr>
                </a:solidFill>
              </a:rPr>
              <a:t>Next step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420</Words>
  <Application>Microsoft Office PowerPoint</Application>
  <PresentationFormat>Widescreen</PresentationFormat>
  <Paragraphs>104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TheSansOffice</vt:lpstr>
      <vt:lpstr>Trebuchet MS</vt:lpstr>
      <vt:lpstr>Office Theme</vt:lpstr>
      <vt:lpstr>PowerPoint Presentation</vt:lpstr>
      <vt:lpstr>PowerPoint Presentation</vt:lpstr>
      <vt:lpstr>25 YEARS OF TRANSFORMATION</vt:lpstr>
      <vt:lpstr>SIFY technologies COMPANIES</vt:lpstr>
      <vt:lpstr>PowerPoint Presentation</vt:lpstr>
      <vt:lpstr>PowerPoint Presentation</vt:lpstr>
      <vt:lpstr>FINANCIAL METRICS - LAST 5 YEARS in constant currency  1 USD @ INR 82.22 (March 31, 2023)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Praveen  Krishna</dc:creator>
  <cp:lastModifiedBy>Praveen Krishna</cp:lastModifiedBy>
  <cp:revision>9</cp:revision>
  <dcterms:created xsi:type="dcterms:W3CDTF">2022-03-31T04:32:54Z</dcterms:created>
  <dcterms:modified xsi:type="dcterms:W3CDTF">2023-05-02T04:25:31Z</dcterms:modified>
</cp:coreProperties>
</file>