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076136864" r:id="rId3"/>
    <p:sldId id="530" r:id="rId4"/>
    <p:sldId id="257" r:id="rId5"/>
    <p:sldId id="293" r:id="rId6"/>
    <p:sldId id="537" r:id="rId7"/>
    <p:sldId id="2076136870" r:id="rId8"/>
    <p:sldId id="262" r:id="rId9"/>
    <p:sldId id="547" r:id="rId10"/>
    <p:sldId id="261" r:id="rId11"/>
    <p:sldId id="260" r:id="rId12"/>
    <p:sldId id="2076136868" r:id="rId13"/>
    <p:sldId id="2076136865" r:id="rId14"/>
    <p:sldId id="263" r:id="rId15"/>
    <p:sldId id="2076136867" r:id="rId16"/>
    <p:sldId id="971" r:id="rId17"/>
    <p:sldId id="207613686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300"/>
    <a:srgbClr val="C9D50A"/>
    <a:srgbClr val="719AC9"/>
    <a:srgbClr val="FFC000"/>
    <a:srgbClr val="E0E670"/>
    <a:srgbClr val="F9AC6D"/>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7" d="100"/>
          <a:sy n="97" d="100"/>
        </p:scale>
        <p:origin x="58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yder Ahamed Mohammed" userId="80c5ab53-d36a-463e-aedc-3d1a593d79d4" providerId="ADAL" clId="{E56C8A06-0431-4D93-AA9E-F53C8B8A0E5C}"/>
    <pc:docChg chg="undo redo custSel addSld delSld modSld">
      <pc:chgData name="Hyder Ahamed Mohammed" userId="80c5ab53-d36a-463e-aedc-3d1a593d79d4" providerId="ADAL" clId="{E56C8A06-0431-4D93-AA9E-F53C8B8A0E5C}" dt="2022-04-21T12:35:26.264" v="340" actId="21"/>
      <pc:docMkLst>
        <pc:docMk/>
      </pc:docMkLst>
      <pc:sldChg chg="modSp">
        <pc:chgData name="Hyder Ahamed Mohammed" userId="80c5ab53-d36a-463e-aedc-3d1a593d79d4" providerId="ADAL" clId="{E56C8A06-0431-4D93-AA9E-F53C8B8A0E5C}" dt="2022-04-21T11:16:58.743" v="0" actId="1036"/>
        <pc:sldMkLst>
          <pc:docMk/>
          <pc:sldMk cId="888906517" sldId="256"/>
        </pc:sldMkLst>
        <pc:picChg chg="mod">
          <ac:chgData name="Hyder Ahamed Mohammed" userId="80c5ab53-d36a-463e-aedc-3d1a593d79d4" providerId="ADAL" clId="{E56C8A06-0431-4D93-AA9E-F53C8B8A0E5C}" dt="2022-04-21T11:16:58.743" v="0" actId="1036"/>
          <ac:picMkLst>
            <pc:docMk/>
            <pc:sldMk cId="888906517" sldId="256"/>
            <ac:picMk id="1026" creationId="{E4FE8590-F6AF-427F-BFC0-9AB3758BDA64}"/>
          </ac:picMkLst>
        </pc:picChg>
      </pc:sldChg>
      <pc:sldChg chg="modSp mod">
        <pc:chgData name="Hyder Ahamed Mohammed" userId="80c5ab53-d36a-463e-aedc-3d1a593d79d4" providerId="ADAL" clId="{E56C8A06-0431-4D93-AA9E-F53C8B8A0E5C}" dt="2022-04-21T12:32:44.375" v="300" actId="20577"/>
        <pc:sldMkLst>
          <pc:docMk/>
          <pc:sldMk cId="1163063007" sldId="293"/>
        </pc:sldMkLst>
        <pc:spChg chg="mod">
          <ac:chgData name="Hyder Ahamed Mohammed" userId="80c5ab53-d36a-463e-aedc-3d1a593d79d4" providerId="ADAL" clId="{E56C8A06-0431-4D93-AA9E-F53C8B8A0E5C}" dt="2022-04-21T12:22:34.627" v="196" actId="20577"/>
          <ac:spMkLst>
            <pc:docMk/>
            <pc:sldMk cId="1163063007" sldId="293"/>
            <ac:spMk id="17" creationId="{3D39FE8E-C1DA-4360-92C3-81EB3DA9E9F9}"/>
          </ac:spMkLst>
        </pc:spChg>
        <pc:spChg chg="mod">
          <ac:chgData name="Hyder Ahamed Mohammed" userId="80c5ab53-d36a-463e-aedc-3d1a593d79d4" providerId="ADAL" clId="{E56C8A06-0431-4D93-AA9E-F53C8B8A0E5C}" dt="2022-04-21T12:22:48.230" v="204" actId="20577"/>
          <ac:spMkLst>
            <pc:docMk/>
            <pc:sldMk cId="1163063007" sldId="293"/>
            <ac:spMk id="18" creationId="{15B1EA97-AEDB-4FA4-BED0-E10492354093}"/>
          </ac:spMkLst>
        </pc:spChg>
        <pc:spChg chg="mod">
          <ac:chgData name="Hyder Ahamed Mohammed" userId="80c5ab53-d36a-463e-aedc-3d1a593d79d4" providerId="ADAL" clId="{E56C8A06-0431-4D93-AA9E-F53C8B8A0E5C}" dt="2022-04-21T12:23:30.282" v="224" actId="20577"/>
          <ac:spMkLst>
            <pc:docMk/>
            <pc:sldMk cId="1163063007" sldId="293"/>
            <ac:spMk id="19" creationId="{BE457712-B8DA-4ADD-9902-373AB2F7BE2E}"/>
          </ac:spMkLst>
        </pc:spChg>
        <pc:spChg chg="mod">
          <ac:chgData name="Hyder Ahamed Mohammed" userId="80c5ab53-d36a-463e-aedc-3d1a593d79d4" providerId="ADAL" clId="{E56C8A06-0431-4D93-AA9E-F53C8B8A0E5C}" dt="2022-04-21T12:29:22.434" v="248" actId="20577"/>
          <ac:spMkLst>
            <pc:docMk/>
            <pc:sldMk cId="1163063007" sldId="293"/>
            <ac:spMk id="20" creationId="{2A14EF13-270B-437A-B0C4-E1D4695CBBF6}"/>
          </ac:spMkLst>
        </pc:spChg>
        <pc:spChg chg="mod">
          <ac:chgData name="Hyder Ahamed Mohammed" userId="80c5ab53-d36a-463e-aedc-3d1a593d79d4" providerId="ADAL" clId="{E56C8A06-0431-4D93-AA9E-F53C8B8A0E5C}" dt="2022-04-21T12:32:44.375" v="300" actId="20577"/>
          <ac:spMkLst>
            <pc:docMk/>
            <pc:sldMk cId="1163063007" sldId="293"/>
            <ac:spMk id="36" creationId="{7C8D562D-AB23-44D2-88C3-BF7C92A03C40}"/>
          </ac:spMkLst>
        </pc:spChg>
        <pc:spChg chg="mod">
          <ac:chgData name="Hyder Ahamed Mohammed" userId="80c5ab53-d36a-463e-aedc-3d1a593d79d4" providerId="ADAL" clId="{E56C8A06-0431-4D93-AA9E-F53C8B8A0E5C}" dt="2022-04-21T11:47:36.159" v="101" actId="207"/>
          <ac:spMkLst>
            <pc:docMk/>
            <pc:sldMk cId="1163063007" sldId="293"/>
            <ac:spMk id="38" creationId="{4637A1A0-A628-48C9-A4D7-0CBB37C2D793}"/>
          </ac:spMkLst>
        </pc:spChg>
        <pc:spChg chg="mod">
          <ac:chgData name="Hyder Ahamed Mohammed" userId="80c5ab53-d36a-463e-aedc-3d1a593d79d4" providerId="ADAL" clId="{E56C8A06-0431-4D93-AA9E-F53C8B8A0E5C}" dt="2022-04-21T12:22:42.536" v="198" actId="20577"/>
          <ac:spMkLst>
            <pc:docMk/>
            <pc:sldMk cId="1163063007" sldId="293"/>
            <ac:spMk id="44" creationId="{FA8FD2F5-F4D4-4EED-BBAA-915F964E582B}"/>
          </ac:spMkLst>
        </pc:spChg>
        <pc:spChg chg="mod">
          <ac:chgData name="Hyder Ahamed Mohammed" userId="80c5ab53-d36a-463e-aedc-3d1a593d79d4" providerId="ADAL" clId="{E56C8A06-0431-4D93-AA9E-F53C8B8A0E5C}" dt="2022-04-21T12:23:21.779" v="220" actId="1038"/>
          <ac:spMkLst>
            <pc:docMk/>
            <pc:sldMk cId="1163063007" sldId="293"/>
            <ac:spMk id="45" creationId="{2207FC97-D49C-4ED6-804F-E5C4590DEB64}"/>
          </ac:spMkLst>
        </pc:spChg>
        <pc:spChg chg="mod">
          <ac:chgData name="Hyder Ahamed Mohammed" userId="80c5ab53-d36a-463e-aedc-3d1a593d79d4" providerId="ADAL" clId="{E56C8A06-0431-4D93-AA9E-F53C8B8A0E5C}" dt="2022-04-21T12:26:59.400" v="244" actId="14100"/>
          <ac:spMkLst>
            <pc:docMk/>
            <pc:sldMk cId="1163063007" sldId="293"/>
            <ac:spMk id="46" creationId="{6BF49497-600C-4AC4-BA88-FD52F0DDCCEE}"/>
          </ac:spMkLst>
        </pc:spChg>
      </pc:sldChg>
      <pc:sldChg chg="addSp delSp modSp add mod">
        <pc:chgData name="Hyder Ahamed Mohammed" userId="80c5ab53-d36a-463e-aedc-3d1a593d79d4" providerId="ADAL" clId="{E56C8A06-0431-4D93-AA9E-F53C8B8A0E5C}" dt="2022-04-21T12:35:26.264" v="340" actId="21"/>
        <pc:sldMkLst>
          <pc:docMk/>
          <pc:sldMk cId="3866498147" sldId="537"/>
        </pc:sldMkLst>
        <pc:spChg chg="mod">
          <ac:chgData name="Hyder Ahamed Mohammed" userId="80c5ab53-d36a-463e-aedc-3d1a593d79d4" providerId="ADAL" clId="{E56C8A06-0431-4D93-AA9E-F53C8B8A0E5C}" dt="2022-04-21T12:35:26.264" v="340" actId="21"/>
          <ac:spMkLst>
            <pc:docMk/>
            <pc:sldMk cId="3866498147" sldId="537"/>
            <ac:spMk id="6" creationId="{1FD9D125-713E-4121-9ACA-4B19EFB7B5BA}"/>
          </ac:spMkLst>
        </pc:spChg>
        <pc:spChg chg="add del mod">
          <ac:chgData name="Hyder Ahamed Mohammed" userId="80c5ab53-d36a-463e-aedc-3d1a593d79d4" providerId="ADAL" clId="{E56C8A06-0431-4D93-AA9E-F53C8B8A0E5C}" dt="2022-04-21T12:35:21.554" v="332" actId="22"/>
          <ac:spMkLst>
            <pc:docMk/>
            <pc:sldMk cId="3866498147" sldId="537"/>
            <ac:spMk id="12" creationId="{7965E8CC-4145-44EF-89DA-EE2B08AFDAA5}"/>
          </ac:spMkLst>
        </pc:spChg>
        <pc:spChg chg="add del mod">
          <ac:chgData name="Hyder Ahamed Mohammed" userId="80c5ab53-d36a-463e-aedc-3d1a593d79d4" providerId="ADAL" clId="{E56C8A06-0431-4D93-AA9E-F53C8B8A0E5C}" dt="2022-04-21T11:46:53.261" v="93" actId="478"/>
          <ac:spMkLst>
            <pc:docMk/>
            <pc:sldMk cId="3866498147" sldId="537"/>
            <ac:spMk id="17" creationId="{66E2E18A-3F5F-4912-8090-BD0A0D9363DB}"/>
          </ac:spMkLst>
        </pc:spChg>
        <pc:spChg chg="add del mod">
          <ac:chgData name="Hyder Ahamed Mohammed" userId="80c5ab53-d36a-463e-aedc-3d1a593d79d4" providerId="ADAL" clId="{E56C8A06-0431-4D93-AA9E-F53C8B8A0E5C}" dt="2022-04-21T12:35:24.001" v="336" actId="1035"/>
          <ac:spMkLst>
            <pc:docMk/>
            <pc:sldMk cId="3866498147" sldId="537"/>
            <ac:spMk id="18" creationId="{AEBB994D-1611-46B9-A941-5FF402F032A9}"/>
          </ac:spMkLst>
        </pc:spChg>
        <pc:spChg chg="del">
          <ac:chgData name="Hyder Ahamed Mohammed" userId="80c5ab53-d36a-463e-aedc-3d1a593d79d4" providerId="ADAL" clId="{E56C8A06-0431-4D93-AA9E-F53C8B8A0E5C}" dt="2022-04-21T11:46:56.568" v="95" actId="478"/>
          <ac:spMkLst>
            <pc:docMk/>
            <pc:sldMk cId="3866498147" sldId="537"/>
            <ac:spMk id="19" creationId="{3141AF96-3567-4A54-93E8-EEBE7D72D635}"/>
          </ac:spMkLst>
        </pc:spChg>
        <pc:spChg chg="add del mod">
          <ac:chgData name="Hyder Ahamed Mohammed" userId="80c5ab53-d36a-463e-aedc-3d1a593d79d4" providerId="ADAL" clId="{E56C8A06-0431-4D93-AA9E-F53C8B8A0E5C}" dt="2022-04-21T12:35:25.788" v="339" actId="1035"/>
          <ac:spMkLst>
            <pc:docMk/>
            <pc:sldMk cId="3866498147" sldId="537"/>
            <ac:spMk id="22" creationId="{67096817-24E0-4BF9-943A-AD757484B236}"/>
          </ac:spMkLst>
        </pc:spChg>
        <pc:spChg chg="add del mod">
          <ac:chgData name="Hyder Ahamed Mohammed" userId="80c5ab53-d36a-463e-aedc-3d1a593d79d4" providerId="ADAL" clId="{E56C8A06-0431-4D93-AA9E-F53C8B8A0E5C}" dt="2022-04-21T12:35:25.788" v="339" actId="1035"/>
          <ac:spMkLst>
            <pc:docMk/>
            <pc:sldMk cId="3866498147" sldId="537"/>
            <ac:spMk id="23" creationId="{AC6F7C38-F65B-4C3F-AF35-FE51B3932496}"/>
          </ac:spMkLst>
        </pc:spChg>
        <pc:spChg chg="mod">
          <ac:chgData name="Hyder Ahamed Mohammed" userId="80c5ab53-d36a-463e-aedc-3d1a593d79d4" providerId="ADAL" clId="{E56C8A06-0431-4D93-AA9E-F53C8B8A0E5C}" dt="2022-04-21T12:35:21.989" v="333" actId="1076"/>
          <ac:spMkLst>
            <pc:docMk/>
            <pc:sldMk cId="3866498147" sldId="537"/>
            <ac:spMk id="24" creationId="{F436B06C-4FFD-4804-B2ED-80905ACBB2B5}"/>
          </ac:spMkLst>
        </pc:spChg>
        <pc:spChg chg="del mod">
          <ac:chgData name="Hyder Ahamed Mohammed" userId="80c5ab53-d36a-463e-aedc-3d1a593d79d4" providerId="ADAL" clId="{E56C8A06-0431-4D93-AA9E-F53C8B8A0E5C}" dt="2022-04-21T11:47:12.289" v="98" actId="478"/>
          <ac:spMkLst>
            <pc:docMk/>
            <pc:sldMk cId="3866498147" sldId="537"/>
            <ac:spMk id="26" creationId="{394F702E-E5ED-4EC1-AD2B-1F888A04CCC0}"/>
          </ac:spMkLst>
        </pc:spChg>
        <pc:grpChg chg="del">
          <ac:chgData name="Hyder Ahamed Mohammed" userId="80c5ab53-d36a-463e-aedc-3d1a593d79d4" providerId="ADAL" clId="{E56C8A06-0431-4D93-AA9E-F53C8B8A0E5C}" dt="2022-04-21T11:45:15.729" v="15" actId="478"/>
          <ac:grpSpMkLst>
            <pc:docMk/>
            <pc:sldMk cId="3866498147" sldId="537"/>
            <ac:grpSpMk id="13" creationId="{9FE0A280-027D-4537-B862-C2D117618123}"/>
          </ac:grpSpMkLst>
        </pc:grpChg>
        <pc:graphicFrameChg chg="add del mod modGraphic">
          <ac:chgData name="Hyder Ahamed Mohammed" userId="80c5ab53-d36a-463e-aedc-3d1a593d79d4" providerId="ADAL" clId="{E56C8A06-0431-4D93-AA9E-F53C8B8A0E5C}" dt="2022-04-21T12:11:10.979" v="145" actId="478"/>
          <ac:graphicFrameMkLst>
            <pc:docMk/>
            <pc:sldMk cId="3866498147" sldId="537"/>
            <ac:graphicFrameMk id="3" creationId="{7C910627-84BC-449C-A8C4-5959F7B811ED}"/>
          </ac:graphicFrameMkLst>
        </pc:graphicFrameChg>
        <pc:picChg chg="add del mod">
          <ac:chgData name="Hyder Ahamed Mohammed" userId="80c5ab53-d36a-463e-aedc-3d1a593d79d4" providerId="ADAL" clId="{E56C8A06-0431-4D93-AA9E-F53C8B8A0E5C}" dt="2022-04-21T11:46:54.554" v="94" actId="478"/>
          <ac:picMkLst>
            <pc:docMk/>
            <pc:sldMk cId="3866498147" sldId="537"/>
            <ac:picMk id="2" creationId="{29DD0E64-D7D7-4DF0-9902-E21085894C2B}"/>
          </ac:picMkLst>
        </pc:picChg>
        <pc:picChg chg="add del mod">
          <ac:chgData name="Hyder Ahamed Mohammed" userId="80c5ab53-d36a-463e-aedc-3d1a593d79d4" providerId="ADAL" clId="{E56C8A06-0431-4D93-AA9E-F53C8B8A0E5C}" dt="2022-04-21T11:46:49.534" v="91" actId="478"/>
          <ac:picMkLst>
            <pc:docMk/>
            <pc:sldMk cId="3866498147" sldId="537"/>
            <ac:picMk id="4" creationId="{F3C4D8BD-ACC6-4F8E-A4B6-B133813FF98F}"/>
          </ac:picMkLst>
        </pc:picChg>
        <pc:picChg chg="add del mod">
          <ac:chgData name="Hyder Ahamed Mohammed" userId="80c5ab53-d36a-463e-aedc-3d1a593d79d4" providerId="ADAL" clId="{E56C8A06-0431-4D93-AA9E-F53C8B8A0E5C}" dt="2022-04-21T11:46:51.006" v="92" actId="478"/>
          <ac:picMkLst>
            <pc:docMk/>
            <pc:sldMk cId="3866498147" sldId="537"/>
            <ac:picMk id="5" creationId="{B7539FCB-E251-46BA-81AB-4CE1BEB5B091}"/>
          </ac:picMkLst>
        </pc:picChg>
        <pc:picChg chg="mod">
          <ac:chgData name="Hyder Ahamed Mohammed" userId="80c5ab53-d36a-463e-aedc-3d1a593d79d4" providerId="ADAL" clId="{E56C8A06-0431-4D93-AA9E-F53C8B8A0E5C}" dt="2022-04-21T12:35:25.788" v="339" actId="1035"/>
          <ac:picMkLst>
            <pc:docMk/>
            <pc:sldMk cId="3866498147" sldId="537"/>
            <ac:picMk id="7" creationId="{7F3DDA57-DB55-48B3-B978-1B9F18013D83}"/>
          </ac:picMkLst>
        </pc:picChg>
        <pc:picChg chg="mod">
          <ac:chgData name="Hyder Ahamed Mohammed" userId="80c5ab53-d36a-463e-aedc-3d1a593d79d4" providerId="ADAL" clId="{E56C8A06-0431-4D93-AA9E-F53C8B8A0E5C}" dt="2022-04-21T12:35:25.788" v="339" actId="1035"/>
          <ac:picMkLst>
            <pc:docMk/>
            <pc:sldMk cId="3866498147" sldId="537"/>
            <ac:picMk id="8" creationId="{EC456BFB-4F85-46C5-A3DE-77407D4A2CAB}"/>
          </ac:picMkLst>
        </pc:picChg>
        <pc:picChg chg="mod">
          <ac:chgData name="Hyder Ahamed Mohammed" userId="80c5ab53-d36a-463e-aedc-3d1a593d79d4" providerId="ADAL" clId="{E56C8A06-0431-4D93-AA9E-F53C8B8A0E5C}" dt="2022-04-21T12:35:25.788" v="339" actId="1035"/>
          <ac:picMkLst>
            <pc:docMk/>
            <pc:sldMk cId="3866498147" sldId="537"/>
            <ac:picMk id="9" creationId="{6664B20A-BCEF-409F-A3C1-7833033BFB58}"/>
          </ac:picMkLst>
        </pc:picChg>
      </pc:sldChg>
      <pc:sldChg chg="addSp delSp modSp del mod">
        <pc:chgData name="Hyder Ahamed Mohammed" userId="80c5ab53-d36a-463e-aedc-3d1a593d79d4" providerId="ADAL" clId="{E56C8A06-0431-4D93-AA9E-F53C8B8A0E5C}" dt="2022-04-21T11:45:23.091" v="16" actId="47"/>
        <pc:sldMkLst>
          <pc:docMk/>
          <pc:sldMk cId="470107416" sldId="2076136869"/>
        </pc:sldMkLst>
        <pc:spChg chg="del">
          <ac:chgData name="Hyder Ahamed Mohammed" userId="80c5ab53-d36a-463e-aedc-3d1a593d79d4" providerId="ADAL" clId="{E56C8A06-0431-4D93-AA9E-F53C8B8A0E5C}" dt="2022-04-21T11:43:53.256" v="1" actId="478"/>
          <ac:spMkLst>
            <pc:docMk/>
            <pc:sldMk cId="470107416" sldId="2076136869"/>
            <ac:spMk id="2" creationId="{78063A1B-D3EC-4020-BEBD-A8B76FE71EAB}"/>
          </ac:spMkLst>
        </pc:spChg>
        <pc:spChg chg="add del mod">
          <ac:chgData name="Hyder Ahamed Mohammed" userId="80c5ab53-d36a-463e-aedc-3d1a593d79d4" providerId="ADAL" clId="{E56C8A06-0431-4D93-AA9E-F53C8B8A0E5C}" dt="2022-04-21T11:44:51.070" v="14" actId="478"/>
          <ac:spMkLst>
            <pc:docMk/>
            <pc:sldMk cId="470107416" sldId="2076136869"/>
            <ac:spMk id="6" creationId="{8F66D36E-3916-46D5-A576-B578337652B9}"/>
          </ac:spMkLst>
        </pc:spChg>
        <pc:spChg chg="add del mod">
          <ac:chgData name="Hyder Ahamed Mohammed" userId="80c5ab53-d36a-463e-aedc-3d1a593d79d4" providerId="ADAL" clId="{E56C8A06-0431-4D93-AA9E-F53C8B8A0E5C}" dt="2022-04-21T11:44:51.070" v="14" actId="478"/>
          <ac:spMkLst>
            <pc:docMk/>
            <pc:sldMk cId="470107416" sldId="2076136869"/>
            <ac:spMk id="7" creationId="{0F048A82-A0F4-459E-98BE-830C470DD722}"/>
          </ac:spMkLst>
        </pc:spChg>
        <pc:spChg chg="add del mod">
          <ac:chgData name="Hyder Ahamed Mohammed" userId="80c5ab53-d36a-463e-aedc-3d1a593d79d4" providerId="ADAL" clId="{E56C8A06-0431-4D93-AA9E-F53C8B8A0E5C}" dt="2022-04-21T11:44:51.070" v="14" actId="478"/>
          <ac:spMkLst>
            <pc:docMk/>
            <pc:sldMk cId="470107416" sldId="2076136869"/>
            <ac:spMk id="10" creationId="{11888E2A-1CCD-4E93-B5A3-C169C308925B}"/>
          </ac:spMkLst>
        </pc:spChg>
      </pc:sldChg>
    </pc:docChg>
  </pc:docChgLst>
  <pc:docChgLst>
    <pc:chgData name="Murali.J  Janakiraman" userId="ff96f43d-81cc-4ec9-b4a9-0fcc87a70033" providerId="ADAL" clId="{F1D41833-1979-45DF-AFD7-695A423EA724}"/>
    <pc:docChg chg="delSld">
      <pc:chgData name="Murali.J  Janakiraman" userId="ff96f43d-81cc-4ec9-b4a9-0fcc87a70033" providerId="ADAL" clId="{F1D41833-1979-45DF-AFD7-695A423EA724}" dt="2022-05-31T10:33:42.978" v="0" actId="47"/>
      <pc:docMkLst>
        <pc:docMk/>
      </pc:docMkLst>
      <pc:sldChg chg="del">
        <pc:chgData name="Murali.J  Janakiraman" userId="ff96f43d-81cc-4ec9-b4a9-0fcc87a70033" providerId="ADAL" clId="{F1D41833-1979-45DF-AFD7-695A423EA724}" dt="2022-05-31T10:33:42.978" v="0" actId="47"/>
        <pc:sldMkLst>
          <pc:docMk/>
          <pc:sldMk cId="2230098138" sldId="2076136863"/>
        </pc:sldMkLst>
      </pc:sldChg>
    </pc:docChg>
  </pc:docChgLst>
  <pc:docChgLst>
    <pc:chgData name="Praveen  Krishna" userId="2654f652-2e54-4ad4-97f6-03f2c9e6420c" providerId="ADAL" clId="{1180F4AF-7D26-48B5-8FCB-759E88D90FA0}"/>
    <pc:docChg chg="modSld">
      <pc:chgData name="Praveen  Krishna" userId="2654f652-2e54-4ad4-97f6-03f2c9e6420c" providerId="ADAL" clId="{1180F4AF-7D26-48B5-8FCB-759E88D90FA0}" dt="2022-04-21T12:43:51.206" v="91" actId="20577"/>
      <pc:docMkLst>
        <pc:docMk/>
      </pc:docMkLst>
      <pc:sldChg chg="modSp mod">
        <pc:chgData name="Praveen  Krishna" userId="2654f652-2e54-4ad4-97f6-03f2c9e6420c" providerId="ADAL" clId="{1180F4AF-7D26-48B5-8FCB-759E88D90FA0}" dt="2022-04-21T12:43:51.206" v="91" actId="20577"/>
        <pc:sldMkLst>
          <pc:docMk/>
          <pc:sldMk cId="2748716887" sldId="263"/>
        </pc:sldMkLst>
        <pc:spChg chg="mod">
          <ac:chgData name="Praveen  Krishna" userId="2654f652-2e54-4ad4-97f6-03f2c9e6420c" providerId="ADAL" clId="{1180F4AF-7D26-48B5-8FCB-759E88D90FA0}" dt="2022-04-21T12:43:51.206" v="91" actId="20577"/>
          <ac:spMkLst>
            <pc:docMk/>
            <pc:sldMk cId="2748716887" sldId="263"/>
            <ac:spMk id="9" creationId="{8F683B50-5014-4F5B-A0BC-BF23644D00A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81F5F4-A390-40D4-8449-3FBC22B226DC}" type="datetimeFigureOut">
              <a:rPr lang="en-IN" smtClean="0"/>
              <a:t>31-05-2022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78070-170C-4D87-9B95-D367F1688EA0}" type="slidenum">
              <a:rPr lang="en-IN" smtClean="0"/>
              <a:t>‹#›</a:t>
            </a:fld>
            <a:endParaRPr lang="en-IN"/>
          </a:p>
        </p:txBody>
      </p:sp>
    </p:spTree>
    <p:extLst>
      <p:ext uri="{BB962C8B-B14F-4D97-AF65-F5344CB8AC3E}">
        <p14:creationId xmlns:p14="http://schemas.microsoft.com/office/powerpoint/2010/main" val="2626831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a:p>
        </p:txBody>
      </p:sp>
      <p:sp>
        <p:nvSpPr>
          <p:cNvPr id="4" name="Slide Number Placeholder 3"/>
          <p:cNvSpPr>
            <a:spLocks noGrp="1"/>
          </p:cNvSpPr>
          <p:nvPr>
            <p:ph type="sldNum" sz="quarter" idx="10"/>
          </p:nvPr>
        </p:nvSpPr>
        <p:spPr/>
        <p:txBody>
          <a:bodyPr/>
          <a:lstStyle/>
          <a:p>
            <a:pPr defTabSz="964802">
              <a:defRPr/>
            </a:pPr>
            <a:fld id="{D5B5A46C-A1A7-4E9C-8330-2D54FC2AD1E7}" type="slidenum">
              <a:rPr lang="en-US">
                <a:solidFill>
                  <a:prstClr val="black"/>
                </a:solidFill>
                <a:latin typeface="Calibri"/>
              </a:rPr>
              <a:pPr defTabSz="964802">
                <a:defRPr/>
              </a:pPr>
              <a:t>3</a:t>
            </a:fld>
            <a:endParaRPr lang="en-US">
              <a:solidFill>
                <a:prstClr val="black"/>
              </a:solidFill>
              <a:latin typeface="Calibri"/>
            </a:endParaRPr>
          </a:p>
        </p:txBody>
      </p:sp>
    </p:spTree>
    <p:extLst>
      <p:ext uri="{BB962C8B-B14F-4D97-AF65-F5344CB8AC3E}">
        <p14:creationId xmlns:p14="http://schemas.microsoft.com/office/powerpoint/2010/main" val="751087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627836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A25E2-DC97-4B09-87B6-6CCFAE5041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8A5A33E-B7B1-467E-A4AF-9C6AC91ACE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2BAA54F-BB39-4B56-829D-42F0BB1DCC1F}"/>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5" name="Footer Placeholder 4">
            <a:extLst>
              <a:ext uri="{FF2B5EF4-FFF2-40B4-BE49-F238E27FC236}">
                <a16:creationId xmlns:a16="http://schemas.microsoft.com/office/drawing/2014/main" id="{11265DD4-82DA-4150-99B1-75199598979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00AAB2-6727-4D66-A6EB-4D0E0C1EF923}"/>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315196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5CD15-1493-4F68-9696-5195074B58E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FF12263-8A2C-4B7B-B9D6-801E65142C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BE9716-7837-4583-934A-7304A6B8FE33}"/>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5" name="Footer Placeholder 4">
            <a:extLst>
              <a:ext uri="{FF2B5EF4-FFF2-40B4-BE49-F238E27FC236}">
                <a16:creationId xmlns:a16="http://schemas.microsoft.com/office/drawing/2014/main" id="{A754AD51-17C3-47D2-8D52-528F0D551F6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224DCA-A9FC-4284-A61C-FCFFB5237805}"/>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412983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0A44C-7A59-4867-A68E-7DCFE31A94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3FCB610-71F7-49F7-B83D-1A55BA55C5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62E235-FDB5-4778-B646-06F2BCF1D9EF}"/>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5" name="Footer Placeholder 4">
            <a:extLst>
              <a:ext uri="{FF2B5EF4-FFF2-40B4-BE49-F238E27FC236}">
                <a16:creationId xmlns:a16="http://schemas.microsoft.com/office/drawing/2014/main" id="{8787D808-A757-4C19-BEED-7138DAD4683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6595D95-22D3-4880-B41B-3314FA236A35}"/>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2843257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DFD35-828F-4E04-A007-12220798F6F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2589649-9795-476C-9F7F-612054A768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96D9114-4EA3-4A16-8D23-925D4D5C88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32110C8-29E1-4C38-9917-FA22D1ADF116}"/>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6" name="Footer Placeholder 5">
            <a:extLst>
              <a:ext uri="{FF2B5EF4-FFF2-40B4-BE49-F238E27FC236}">
                <a16:creationId xmlns:a16="http://schemas.microsoft.com/office/drawing/2014/main" id="{443432BD-DF24-4731-91D8-5DE6CE79B6A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D595504-2F3F-412D-AC7B-6E235A840C14}"/>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2306873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CD89-7756-48F0-8301-138ABA4EDA3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7A02905-B162-44BF-A454-18279FDE05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AB7A06-5D43-4286-BB32-5885BF2EB0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525ACFD-8DA6-4CC3-A731-5FE9396E39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C314D7-3ABA-4E88-A838-95FC3D7DBE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9469BF5-2332-4969-9715-05969E599FF0}"/>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8" name="Footer Placeholder 7">
            <a:extLst>
              <a:ext uri="{FF2B5EF4-FFF2-40B4-BE49-F238E27FC236}">
                <a16:creationId xmlns:a16="http://schemas.microsoft.com/office/drawing/2014/main" id="{0A3B0704-C5A7-4B95-A4B7-680381BF339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8392BC6-B731-4DE8-B107-D27F133EDF50}"/>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1510065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7808-F927-4FFA-A619-7688F6E6DCC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D1B2455-D94D-4CB2-B0A4-24B6CA44CEFC}"/>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4" name="Footer Placeholder 3">
            <a:extLst>
              <a:ext uri="{FF2B5EF4-FFF2-40B4-BE49-F238E27FC236}">
                <a16:creationId xmlns:a16="http://schemas.microsoft.com/office/drawing/2014/main" id="{28EC649C-D02B-4099-A6CA-6D47F45C34E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09581D5-E011-49D4-8C82-E9FE6C016DBD}"/>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1705534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DA52B-24C7-4D04-BEC4-B315631FB9F6}"/>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3" name="Footer Placeholder 2">
            <a:extLst>
              <a:ext uri="{FF2B5EF4-FFF2-40B4-BE49-F238E27FC236}">
                <a16:creationId xmlns:a16="http://schemas.microsoft.com/office/drawing/2014/main" id="{4D7C3F59-C0B2-4687-B235-F2E90D8F3AE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AFF2C19-6AED-43C9-A265-79AED3977572}"/>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394905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224C5-200D-40F7-A5E3-C522B2660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463F3AD-387B-4AE2-B6F7-E320D038B8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603A8CA-A157-4BF6-9EEF-41E7BABE44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F16883-2604-4006-BFCC-8BF3B9DE3D9C}"/>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6" name="Footer Placeholder 5">
            <a:extLst>
              <a:ext uri="{FF2B5EF4-FFF2-40B4-BE49-F238E27FC236}">
                <a16:creationId xmlns:a16="http://schemas.microsoft.com/office/drawing/2014/main" id="{2AF0A8D0-CD4E-4CBB-ADDE-67102F08705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46EF746-E6E9-4081-9339-A867115BC56E}"/>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388268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62A9-F0C9-41D5-9087-270A8EAFD6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5545482-6354-46B6-8252-028C46A443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88732F8-5681-4B00-BACF-AB4B45528B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69A06C-526A-4CAF-AEEB-978E3D84BA88}"/>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6" name="Footer Placeholder 5">
            <a:extLst>
              <a:ext uri="{FF2B5EF4-FFF2-40B4-BE49-F238E27FC236}">
                <a16:creationId xmlns:a16="http://schemas.microsoft.com/office/drawing/2014/main" id="{DA52FC86-8142-403F-88F1-34FCB5FC87B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3FABEAF-7BA9-4287-B74B-5849AE96104E}"/>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256693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625C5-5860-4EBC-91F9-B13E353CEEF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EA73A35-0163-4CE1-8E01-4233BF6DD7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BC4C3B4-3B2C-4015-896D-054BF21E6DC8}"/>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5" name="Footer Placeholder 4">
            <a:extLst>
              <a:ext uri="{FF2B5EF4-FFF2-40B4-BE49-F238E27FC236}">
                <a16:creationId xmlns:a16="http://schemas.microsoft.com/office/drawing/2014/main" id="{D524E1E9-18BF-40E6-8409-191DC3F3B56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709D1DF-1449-467D-B4ED-7808A2860438}"/>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1914331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EE22CD-671C-4DB6-B629-1C0D3A9EDF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B2B897B-A8DD-401F-9EF6-D784B273C3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29D9E65-89EC-41C2-AB7E-F6684E19F9EA}"/>
              </a:ext>
            </a:extLst>
          </p:cNvPr>
          <p:cNvSpPr>
            <a:spLocks noGrp="1"/>
          </p:cNvSpPr>
          <p:nvPr>
            <p:ph type="dt" sz="half" idx="10"/>
          </p:nvPr>
        </p:nvSpPr>
        <p:spPr/>
        <p:txBody>
          <a:bodyPr/>
          <a:lstStyle/>
          <a:p>
            <a:fld id="{F92C0C2A-D99F-4434-A08A-2C9727093771}" type="datetimeFigureOut">
              <a:rPr lang="en-IN" smtClean="0"/>
              <a:t>31-05-2022</a:t>
            </a:fld>
            <a:endParaRPr lang="en-IN"/>
          </a:p>
        </p:txBody>
      </p:sp>
      <p:sp>
        <p:nvSpPr>
          <p:cNvPr id="5" name="Footer Placeholder 4">
            <a:extLst>
              <a:ext uri="{FF2B5EF4-FFF2-40B4-BE49-F238E27FC236}">
                <a16:creationId xmlns:a16="http://schemas.microsoft.com/office/drawing/2014/main" id="{8B762381-443D-40D4-B242-9212FF2BC9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C9B533D-DE64-4FCC-BB7A-6F00E52E7E50}"/>
              </a:ext>
            </a:extLst>
          </p:cNvPr>
          <p:cNvSpPr>
            <a:spLocks noGrp="1"/>
          </p:cNvSpPr>
          <p:nvPr>
            <p:ph type="sldNum" sz="quarter" idx="12"/>
          </p:nvPr>
        </p:nvSpPr>
        <p:spPr/>
        <p:txBody>
          <a:bodyPr/>
          <a:lstStyle/>
          <a:p>
            <a:fld id="{8F3F430E-72FA-41C8-AC22-E8EBE2B9FEAA}" type="slidenum">
              <a:rPr lang="en-IN" smtClean="0"/>
              <a:t>‹#›</a:t>
            </a:fld>
            <a:endParaRPr lang="en-IN"/>
          </a:p>
        </p:txBody>
      </p:sp>
    </p:spTree>
    <p:extLst>
      <p:ext uri="{BB962C8B-B14F-4D97-AF65-F5344CB8AC3E}">
        <p14:creationId xmlns:p14="http://schemas.microsoft.com/office/powerpoint/2010/main" val="1568069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371475" y="1233488"/>
            <a:ext cx="2776354"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3286186" y="1233488"/>
            <a:ext cx="2776354" cy="4967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6200897" y="1233488"/>
            <a:ext cx="2776354" cy="4967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9115608" y="1246188"/>
            <a:ext cx="2776354" cy="49672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591252"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3505963"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6420674"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9335385"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876300" y="1739900"/>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3829813" y="4263232"/>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6744524" y="1739900"/>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9659235" y="4263232"/>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590550"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3505963"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6420674"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9335385"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3838314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4800" y="504992"/>
            <a:ext cx="10051200" cy="461665"/>
          </a:xfrm>
          <a:prstGeom prst="rect">
            <a:avLst/>
          </a:prstGeom>
        </p:spPr>
        <p:txBody>
          <a:bodyPr>
            <a:spAutoFit/>
          </a:bodyPr>
          <a:lstStyle>
            <a:lvl1pPr marL="0" marR="0" indent="0" algn="l" defTabSz="1199513" rtl="0" eaLnBrk="1" fontAlgn="auto" latinLnBrk="0" hangingPunct="1">
              <a:lnSpc>
                <a:spcPct val="100000"/>
              </a:lnSpc>
              <a:spcBef>
                <a:spcPct val="0"/>
              </a:spcBef>
              <a:spcAft>
                <a:spcPts val="0"/>
              </a:spcAft>
              <a:buClrTx/>
              <a:buSzTx/>
              <a:buFontTx/>
              <a:buNone/>
              <a:tabLst/>
              <a:defRPr kumimoji="0" lang="en-US" sz="2400" b="1" i="0" u="none" strike="noStrike" kern="1200" cap="all" spc="0" normalizeH="0" baseline="0" noProof="0" dirty="0" smtClean="0">
                <a:ln>
                  <a:noFill/>
                </a:ln>
                <a:solidFill>
                  <a:srgbClr val="595959"/>
                </a:solidFill>
                <a:effectLst/>
                <a:uLnTx/>
                <a:uFillTx/>
                <a:latin typeface="Trebuchet MS" pitchFamily="34" charset="0"/>
                <a:ea typeface="+mj-ea"/>
                <a:cs typeface="+mj-cs"/>
              </a:defRPr>
            </a:lvl1pPr>
          </a:lstStyle>
          <a:p>
            <a:pPr marL="0" marR="0" lvl="0" indent="0" algn="l" defTabSz="1199513" rtl="0" eaLnBrk="1" fontAlgn="auto" latinLnBrk="0" hangingPunct="1">
              <a:lnSpc>
                <a:spcPct val="100000"/>
              </a:lnSpc>
              <a:spcBef>
                <a:spcPct val="0"/>
              </a:spcBef>
              <a:spcAft>
                <a:spcPts val="0"/>
              </a:spcAft>
              <a:buClrTx/>
              <a:buSzTx/>
              <a:buFontTx/>
              <a:buNone/>
              <a:tabLst/>
              <a:defRPr/>
            </a:pPr>
            <a:r>
              <a:rPr lang="en-US"/>
              <a:t>TITLE OF THE SLIDE GOES HERE</a:t>
            </a:r>
          </a:p>
        </p:txBody>
      </p:sp>
      <p:sp>
        <p:nvSpPr>
          <p:cNvPr id="6" name="Slide Number Placeholder 5"/>
          <p:cNvSpPr>
            <a:spLocks noGrp="1"/>
          </p:cNvSpPr>
          <p:nvPr>
            <p:ph type="sldNum" sz="quarter" idx="12"/>
          </p:nvPr>
        </p:nvSpPr>
        <p:spPr/>
        <p:txBody>
          <a:bodyPr/>
          <a:lstStyle/>
          <a:p>
            <a:fld id="{D6AB342A-830E-438F-A6A8-BEDF509AB0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1719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7CBFFE66-0EBA-46FF-AA31-6E868A667A5F}"/>
              </a:ext>
            </a:extLst>
          </p:cNvPr>
          <p:cNvGrpSpPr/>
          <p:nvPr userDrawn="1"/>
        </p:nvGrpSpPr>
        <p:grpSpPr>
          <a:xfrm rot="16200000">
            <a:off x="5159304" y="2280919"/>
            <a:ext cx="1873392" cy="2411240"/>
            <a:chOff x="9651545" y="1652096"/>
            <a:chExt cx="1873392" cy="2411240"/>
          </a:xfrm>
        </p:grpSpPr>
        <p:sp>
          <p:nvSpPr>
            <p:cNvPr id="5" name="Rectangle 80">
              <a:extLst>
                <a:ext uri="{FF2B5EF4-FFF2-40B4-BE49-F238E27FC236}">
                  <a16:creationId xmlns:a16="http://schemas.microsoft.com/office/drawing/2014/main" id="{B147A8D9-A5C8-4EFF-B7D9-B384FA84D77C}"/>
                </a:ext>
              </a:extLst>
            </p:cNvPr>
            <p:cNvSpPr/>
            <p:nvPr/>
          </p:nvSpPr>
          <p:spPr>
            <a:xfrm rot="5400000" flipV="1">
              <a:off x="9154760" y="2148881"/>
              <a:ext cx="2408732" cy="1415161"/>
            </a:xfrm>
            <a:custGeom>
              <a:avLst/>
              <a:gdLst>
                <a:gd name="connsiteX0" fmla="*/ 0 w 5414181"/>
                <a:gd name="connsiteY0" fmla="*/ 0 h 1252700"/>
                <a:gd name="connsiteX1" fmla="*/ 5414181 w 5414181"/>
                <a:gd name="connsiteY1" fmla="*/ 0 h 1252700"/>
                <a:gd name="connsiteX2" fmla="*/ 5414181 w 5414181"/>
                <a:gd name="connsiteY2" fmla="*/ 1252700 h 1252700"/>
                <a:gd name="connsiteX3" fmla="*/ 0 w 5414181"/>
                <a:gd name="connsiteY3" fmla="*/ 1252700 h 1252700"/>
                <a:gd name="connsiteX4" fmla="*/ 0 w 5414181"/>
                <a:gd name="connsiteY4" fmla="*/ 0 h 1252700"/>
                <a:gd name="connsiteX0" fmla="*/ 0 w 5414181"/>
                <a:gd name="connsiteY0" fmla="*/ 242626 h 1495326"/>
                <a:gd name="connsiteX1" fmla="*/ 5414181 w 5414181"/>
                <a:gd name="connsiteY1" fmla="*/ 242626 h 1495326"/>
                <a:gd name="connsiteX2" fmla="*/ 5414181 w 5414181"/>
                <a:gd name="connsiteY2" fmla="*/ 1495326 h 1495326"/>
                <a:gd name="connsiteX3" fmla="*/ 0 w 5414181"/>
                <a:gd name="connsiteY3" fmla="*/ 1495326 h 1495326"/>
                <a:gd name="connsiteX4" fmla="*/ 0 w 5414181"/>
                <a:gd name="connsiteY4" fmla="*/ 242626 h 1495326"/>
                <a:gd name="connsiteX0" fmla="*/ 0 w 5414181"/>
                <a:gd name="connsiteY0" fmla="*/ 389229 h 1641929"/>
                <a:gd name="connsiteX1" fmla="*/ 5414181 w 5414181"/>
                <a:gd name="connsiteY1" fmla="*/ 389229 h 1641929"/>
                <a:gd name="connsiteX2" fmla="*/ 5414181 w 5414181"/>
                <a:gd name="connsiteY2" fmla="*/ 1641929 h 1641929"/>
                <a:gd name="connsiteX3" fmla="*/ 0 w 5414181"/>
                <a:gd name="connsiteY3" fmla="*/ 1641929 h 1641929"/>
                <a:gd name="connsiteX4" fmla="*/ 0 w 5414181"/>
                <a:gd name="connsiteY4" fmla="*/ 389229 h 1641929"/>
                <a:gd name="connsiteX0" fmla="*/ 0 w 5414181"/>
                <a:gd name="connsiteY0" fmla="*/ 438422 h 1691122"/>
                <a:gd name="connsiteX1" fmla="*/ 5414181 w 5414181"/>
                <a:gd name="connsiteY1" fmla="*/ 438422 h 1691122"/>
                <a:gd name="connsiteX2" fmla="*/ 5414181 w 5414181"/>
                <a:gd name="connsiteY2" fmla="*/ 1691122 h 1691122"/>
                <a:gd name="connsiteX3" fmla="*/ 0 w 5414181"/>
                <a:gd name="connsiteY3" fmla="*/ 1691122 h 1691122"/>
                <a:gd name="connsiteX4" fmla="*/ 0 w 5414181"/>
                <a:gd name="connsiteY4" fmla="*/ 438422 h 1691122"/>
                <a:gd name="connsiteX0" fmla="*/ 0 w 5414181"/>
                <a:gd name="connsiteY0" fmla="*/ 438422 h 1691122"/>
                <a:gd name="connsiteX1" fmla="*/ 5414181 w 5414181"/>
                <a:gd name="connsiteY1" fmla="*/ 438422 h 1691122"/>
                <a:gd name="connsiteX2" fmla="*/ 5414181 w 5414181"/>
                <a:gd name="connsiteY2" fmla="*/ 1691122 h 1691122"/>
                <a:gd name="connsiteX3" fmla="*/ 0 w 5414181"/>
                <a:gd name="connsiteY3" fmla="*/ 1691122 h 1691122"/>
                <a:gd name="connsiteX4" fmla="*/ 0 w 5414181"/>
                <a:gd name="connsiteY4" fmla="*/ 438422 h 1691122"/>
                <a:gd name="connsiteX0" fmla="*/ 0 w 5414181"/>
                <a:gd name="connsiteY0" fmla="*/ 438422 h 1691122"/>
                <a:gd name="connsiteX1" fmla="*/ 5414181 w 5414181"/>
                <a:gd name="connsiteY1" fmla="*/ 438422 h 1691122"/>
                <a:gd name="connsiteX2" fmla="*/ 5414181 w 5414181"/>
                <a:gd name="connsiteY2" fmla="*/ 1691122 h 1691122"/>
                <a:gd name="connsiteX3" fmla="*/ 0 w 5414181"/>
                <a:gd name="connsiteY3" fmla="*/ 1691122 h 1691122"/>
                <a:gd name="connsiteX4" fmla="*/ 0 w 5414181"/>
                <a:gd name="connsiteY4" fmla="*/ 438422 h 1691122"/>
                <a:gd name="connsiteX0" fmla="*/ 0 w 5414181"/>
                <a:gd name="connsiteY0" fmla="*/ 532632 h 1785332"/>
                <a:gd name="connsiteX1" fmla="*/ 5414181 w 5414181"/>
                <a:gd name="connsiteY1" fmla="*/ 532632 h 1785332"/>
                <a:gd name="connsiteX2" fmla="*/ 5414181 w 5414181"/>
                <a:gd name="connsiteY2" fmla="*/ 1785332 h 1785332"/>
                <a:gd name="connsiteX3" fmla="*/ 0 w 5414181"/>
                <a:gd name="connsiteY3" fmla="*/ 1785332 h 1785332"/>
                <a:gd name="connsiteX4" fmla="*/ 0 w 5414181"/>
                <a:gd name="connsiteY4" fmla="*/ 532632 h 1785332"/>
                <a:gd name="connsiteX0" fmla="*/ 0 w 5414181"/>
                <a:gd name="connsiteY0" fmla="*/ 654829 h 1907529"/>
                <a:gd name="connsiteX1" fmla="*/ 5414181 w 5414181"/>
                <a:gd name="connsiteY1" fmla="*/ 654829 h 1907529"/>
                <a:gd name="connsiteX2" fmla="*/ 5414181 w 5414181"/>
                <a:gd name="connsiteY2" fmla="*/ 1907529 h 1907529"/>
                <a:gd name="connsiteX3" fmla="*/ 0 w 5414181"/>
                <a:gd name="connsiteY3" fmla="*/ 1907529 h 1907529"/>
                <a:gd name="connsiteX4" fmla="*/ 0 w 5414181"/>
                <a:gd name="connsiteY4" fmla="*/ 654829 h 1907529"/>
                <a:gd name="connsiteX0" fmla="*/ 0 w 5414181"/>
                <a:gd name="connsiteY0" fmla="*/ 612884 h 1865584"/>
                <a:gd name="connsiteX1" fmla="*/ 2763656 w 5414181"/>
                <a:gd name="connsiteY1" fmla="*/ 0 h 1865584"/>
                <a:gd name="connsiteX2" fmla="*/ 5414181 w 5414181"/>
                <a:gd name="connsiteY2" fmla="*/ 612884 h 1865584"/>
                <a:gd name="connsiteX3" fmla="*/ 5414181 w 5414181"/>
                <a:gd name="connsiteY3" fmla="*/ 1865584 h 1865584"/>
                <a:gd name="connsiteX4" fmla="*/ 0 w 5414181"/>
                <a:gd name="connsiteY4" fmla="*/ 1865584 h 1865584"/>
                <a:gd name="connsiteX5" fmla="*/ 0 w 5414181"/>
                <a:gd name="connsiteY5" fmla="*/ 612884 h 1865584"/>
                <a:gd name="connsiteX0" fmla="*/ 0 w 5414181"/>
                <a:gd name="connsiteY0" fmla="*/ 428902 h 1681602"/>
                <a:gd name="connsiteX1" fmla="*/ 2741749 w 5414181"/>
                <a:gd name="connsiteY1" fmla="*/ 0 h 1681602"/>
                <a:gd name="connsiteX2" fmla="*/ 5414181 w 5414181"/>
                <a:gd name="connsiteY2" fmla="*/ 428902 h 1681602"/>
                <a:gd name="connsiteX3" fmla="*/ 5414181 w 5414181"/>
                <a:gd name="connsiteY3" fmla="*/ 1681602 h 1681602"/>
                <a:gd name="connsiteX4" fmla="*/ 0 w 5414181"/>
                <a:gd name="connsiteY4" fmla="*/ 1681602 h 1681602"/>
                <a:gd name="connsiteX5" fmla="*/ 0 w 5414181"/>
                <a:gd name="connsiteY5" fmla="*/ 428902 h 1681602"/>
                <a:gd name="connsiteX0" fmla="*/ 0 w 5414181"/>
                <a:gd name="connsiteY0" fmla="*/ 635881 h 1888581"/>
                <a:gd name="connsiteX1" fmla="*/ 2734447 w 5414181"/>
                <a:gd name="connsiteY1" fmla="*/ 0 h 1888581"/>
                <a:gd name="connsiteX2" fmla="*/ 5414181 w 5414181"/>
                <a:gd name="connsiteY2" fmla="*/ 635881 h 1888581"/>
                <a:gd name="connsiteX3" fmla="*/ 5414181 w 5414181"/>
                <a:gd name="connsiteY3" fmla="*/ 1888581 h 1888581"/>
                <a:gd name="connsiteX4" fmla="*/ 0 w 5414181"/>
                <a:gd name="connsiteY4" fmla="*/ 1888581 h 1888581"/>
                <a:gd name="connsiteX5" fmla="*/ 0 w 5414181"/>
                <a:gd name="connsiteY5" fmla="*/ 635881 h 1888581"/>
                <a:gd name="connsiteX0" fmla="*/ 0 w 5457994"/>
                <a:gd name="connsiteY0" fmla="*/ 635881 h 1888581"/>
                <a:gd name="connsiteX1" fmla="*/ 2734447 w 5457994"/>
                <a:gd name="connsiteY1" fmla="*/ 0 h 1888581"/>
                <a:gd name="connsiteX2" fmla="*/ 5457994 w 5457994"/>
                <a:gd name="connsiteY2" fmla="*/ 428902 h 1888581"/>
                <a:gd name="connsiteX3" fmla="*/ 5414181 w 5457994"/>
                <a:gd name="connsiteY3" fmla="*/ 1888581 h 1888581"/>
                <a:gd name="connsiteX4" fmla="*/ 0 w 5457994"/>
                <a:gd name="connsiteY4" fmla="*/ 1888581 h 1888581"/>
                <a:gd name="connsiteX5" fmla="*/ 0 w 5457994"/>
                <a:gd name="connsiteY5" fmla="*/ 635881 h 1888581"/>
                <a:gd name="connsiteX0" fmla="*/ 0 w 5457994"/>
                <a:gd name="connsiteY0" fmla="*/ 612883 h 1865583"/>
                <a:gd name="connsiteX1" fmla="*/ 2529984 w 5457994"/>
                <a:gd name="connsiteY1" fmla="*/ 0 h 1865583"/>
                <a:gd name="connsiteX2" fmla="*/ 5457994 w 5457994"/>
                <a:gd name="connsiteY2" fmla="*/ 405904 h 1865583"/>
                <a:gd name="connsiteX3" fmla="*/ 5414181 w 5457994"/>
                <a:gd name="connsiteY3" fmla="*/ 1865583 h 1865583"/>
                <a:gd name="connsiteX4" fmla="*/ 0 w 5457994"/>
                <a:gd name="connsiteY4" fmla="*/ 1865583 h 1865583"/>
                <a:gd name="connsiteX5" fmla="*/ 0 w 5457994"/>
                <a:gd name="connsiteY5" fmla="*/ 612883 h 1865583"/>
                <a:gd name="connsiteX0" fmla="*/ 0 w 5457994"/>
                <a:gd name="connsiteY0" fmla="*/ 520892 h 1773592"/>
                <a:gd name="connsiteX1" fmla="*/ 2449659 w 5457994"/>
                <a:gd name="connsiteY1" fmla="*/ 0 h 1773592"/>
                <a:gd name="connsiteX2" fmla="*/ 5457994 w 5457994"/>
                <a:gd name="connsiteY2" fmla="*/ 313913 h 1773592"/>
                <a:gd name="connsiteX3" fmla="*/ 5414181 w 5457994"/>
                <a:gd name="connsiteY3" fmla="*/ 1773592 h 1773592"/>
                <a:gd name="connsiteX4" fmla="*/ 0 w 5457994"/>
                <a:gd name="connsiteY4" fmla="*/ 1773592 h 1773592"/>
                <a:gd name="connsiteX5" fmla="*/ 0 w 5457994"/>
                <a:gd name="connsiteY5" fmla="*/ 520892 h 1773592"/>
                <a:gd name="connsiteX0" fmla="*/ 0 w 5457994"/>
                <a:gd name="connsiteY0" fmla="*/ 589885 h 1842585"/>
                <a:gd name="connsiteX1" fmla="*/ 2508077 w 5457994"/>
                <a:gd name="connsiteY1" fmla="*/ 0 h 1842585"/>
                <a:gd name="connsiteX2" fmla="*/ 5457994 w 5457994"/>
                <a:gd name="connsiteY2" fmla="*/ 382906 h 1842585"/>
                <a:gd name="connsiteX3" fmla="*/ 5414181 w 5457994"/>
                <a:gd name="connsiteY3" fmla="*/ 1842585 h 1842585"/>
                <a:gd name="connsiteX4" fmla="*/ 0 w 5457994"/>
                <a:gd name="connsiteY4" fmla="*/ 1842585 h 1842585"/>
                <a:gd name="connsiteX5" fmla="*/ 0 w 5457994"/>
                <a:gd name="connsiteY5" fmla="*/ 589885 h 1842585"/>
                <a:gd name="connsiteX0" fmla="*/ 0 w 5457994"/>
                <a:gd name="connsiteY0" fmla="*/ 382906 h 1842585"/>
                <a:gd name="connsiteX1" fmla="*/ 2508077 w 5457994"/>
                <a:gd name="connsiteY1" fmla="*/ 0 h 1842585"/>
                <a:gd name="connsiteX2" fmla="*/ 5457994 w 5457994"/>
                <a:gd name="connsiteY2" fmla="*/ 382906 h 1842585"/>
                <a:gd name="connsiteX3" fmla="*/ 5414181 w 5457994"/>
                <a:gd name="connsiteY3" fmla="*/ 1842585 h 1842585"/>
                <a:gd name="connsiteX4" fmla="*/ 0 w 5457994"/>
                <a:gd name="connsiteY4" fmla="*/ 1842585 h 1842585"/>
                <a:gd name="connsiteX5" fmla="*/ 0 w 5457994"/>
                <a:gd name="connsiteY5" fmla="*/ 382906 h 1842585"/>
                <a:gd name="connsiteX0" fmla="*/ 0 w 5457994"/>
                <a:gd name="connsiteY0" fmla="*/ 382906 h 1842585"/>
                <a:gd name="connsiteX1" fmla="*/ 2508077 w 5457994"/>
                <a:gd name="connsiteY1" fmla="*/ 0 h 1842585"/>
                <a:gd name="connsiteX2" fmla="*/ 5457994 w 5457994"/>
                <a:gd name="connsiteY2" fmla="*/ 382906 h 1842585"/>
                <a:gd name="connsiteX3" fmla="*/ 5414181 w 5457994"/>
                <a:gd name="connsiteY3" fmla="*/ 1842585 h 1842585"/>
                <a:gd name="connsiteX4" fmla="*/ 0 w 5457994"/>
                <a:gd name="connsiteY4" fmla="*/ 1842585 h 1842585"/>
                <a:gd name="connsiteX5" fmla="*/ 0 w 5457994"/>
                <a:gd name="connsiteY5" fmla="*/ 382906 h 1842585"/>
                <a:gd name="connsiteX0" fmla="*/ 0 w 5457994"/>
                <a:gd name="connsiteY0" fmla="*/ 269938 h 1729617"/>
                <a:gd name="connsiteX1" fmla="*/ 2603007 w 5457994"/>
                <a:gd name="connsiteY1" fmla="*/ 2021 h 1729617"/>
                <a:gd name="connsiteX2" fmla="*/ 5457994 w 5457994"/>
                <a:gd name="connsiteY2" fmla="*/ 269938 h 1729617"/>
                <a:gd name="connsiteX3" fmla="*/ 5414181 w 5457994"/>
                <a:gd name="connsiteY3" fmla="*/ 1729617 h 1729617"/>
                <a:gd name="connsiteX4" fmla="*/ 0 w 5457994"/>
                <a:gd name="connsiteY4" fmla="*/ 1729617 h 1729617"/>
                <a:gd name="connsiteX5" fmla="*/ 0 w 5457994"/>
                <a:gd name="connsiteY5" fmla="*/ 269938 h 1729617"/>
                <a:gd name="connsiteX0" fmla="*/ 0 w 5457994"/>
                <a:gd name="connsiteY0" fmla="*/ 313912 h 1773591"/>
                <a:gd name="connsiteX1" fmla="*/ 2639518 w 5457994"/>
                <a:gd name="connsiteY1" fmla="*/ 0 h 1773591"/>
                <a:gd name="connsiteX2" fmla="*/ 5457994 w 5457994"/>
                <a:gd name="connsiteY2" fmla="*/ 313912 h 1773591"/>
                <a:gd name="connsiteX3" fmla="*/ 5414181 w 5457994"/>
                <a:gd name="connsiteY3" fmla="*/ 1773591 h 1773591"/>
                <a:gd name="connsiteX4" fmla="*/ 0 w 5457994"/>
                <a:gd name="connsiteY4" fmla="*/ 1773591 h 1773591"/>
                <a:gd name="connsiteX5" fmla="*/ 0 w 5457994"/>
                <a:gd name="connsiteY5" fmla="*/ 313912 h 1773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7994" h="1773591">
                  <a:moveTo>
                    <a:pt x="0" y="313912"/>
                  </a:moveTo>
                  <a:cubicBezTo>
                    <a:pt x="613956" y="2982"/>
                    <a:pt x="1737155" y="0"/>
                    <a:pt x="2639518" y="0"/>
                  </a:cubicBezTo>
                  <a:cubicBezTo>
                    <a:pt x="3541881" y="0"/>
                    <a:pt x="5016240" y="2981"/>
                    <a:pt x="5457994" y="313912"/>
                  </a:cubicBezTo>
                  <a:lnTo>
                    <a:pt x="5414181" y="1773591"/>
                  </a:lnTo>
                  <a:lnTo>
                    <a:pt x="0" y="1773591"/>
                  </a:lnTo>
                  <a:lnTo>
                    <a:pt x="0" y="313912"/>
                  </a:lnTo>
                  <a:close/>
                </a:path>
              </a:pathLst>
            </a:custGeom>
            <a:solidFill>
              <a:srgbClr val="000000">
                <a:alpha val="30196"/>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29106"/>
              <a:endParaRPr lang="en-IN" sz="1867" dirty="0">
                <a:solidFill>
                  <a:prstClr val="white">
                    <a:lumMod val="65000"/>
                  </a:prstClr>
                </a:solidFill>
              </a:endParaRPr>
            </a:p>
          </p:txBody>
        </p:sp>
        <p:sp>
          <p:nvSpPr>
            <p:cNvPr id="6" name="Rectangle 5">
              <a:extLst>
                <a:ext uri="{FF2B5EF4-FFF2-40B4-BE49-F238E27FC236}">
                  <a16:creationId xmlns:a16="http://schemas.microsoft.com/office/drawing/2014/main" id="{C0D0441C-52CF-4BC1-81C1-F63B306F6497}"/>
                </a:ext>
              </a:extLst>
            </p:cNvPr>
            <p:cNvSpPr/>
            <p:nvPr/>
          </p:nvSpPr>
          <p:spPr>
            <a:xfrm rot="5400000" flipH="1">
              <a:off x="9491664" y="2030063"/>
              <a:ext cx="2408733" cy="1657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29106"/>
              <a:endParaRPr lang="en-IN" sz="1867" dirty="0">
                <a:solidFill>
                  <a:prstClr val="white"/>
                </a:solidFill>
              </a:endParaRPr>
            </a:p>
          </p:txBody>
        </p:sp>
      </p:grpSp>
      <p:sp>
        <p:nvSpPr>
          <p:cNvPr id="7" name="AutoShape 60">
            <a:extLst>
              <a:ext uri="{FF2B5EF4-FFF2-40B4-BE49-F238E27FC236}">
                <a16:creationId xmlns:a16="http://schemas.microsoft.com/office/drawing/2014/main" id="{B0B5F83F-8527-4AA2-8E57-E26E20B9ABEC}"/>
              </a:ext>
            </a:extLst>
          </p:cNvPr>
          <p:cNvSpPr>
            <a:spLocks noChangeAspect="1" noChangeArrowheads="1" noTextEdit="1"/>
          </p:cNvSpPr>
          <p:nvPr userDrawn="1"/>
        </p:nvSpPr>
        <p:spPr bwMode="auto">
          <a:xfrm>
            <a:off x="3534223" y="2696297"/>
            <a:ext cx="5123559" cy="15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915" tIns="46457" rIns="92915" bIns="46457" numCol="1" anchor="t" anchorCtr="0" compatLnSpc="1">
            <a:prstTxWarp prst="textNoShape">
              <a:avLst/>
            </a:prstTxWarp>
          </a:bodyPr>
          <a:lstStyle/>
          <a:p>
            <a:pPr algn="ctr" defTabSz="929106"/>
            <a:r>
              <a:rPr lang="en-IN" sz="8133" dirty="0">
                <a:solidFill>
                  <a:srgbClr val="595959"/>
                </a:solidFill>
              </a:rPr>
              <a:t>Thank you</a:t>
            </a:r>
          </a:p>
        </p:txBody>
      </p:sp>
      <p:grpSp>
        <p:nvGrpSpPr>
          <p:cNvPr id="8" name="Group 7">
            <a:extLst>
              <a:ext uri="{FF2B5EF4-FFF2-40B4-BE49-F238E27FC236}">
                <a16:creationId xmlns:a16="http://schemas.microsoft.com/office/drawing/2014/main" id="{7F8B8839-2DE8-4E32-AACE-5718126A1761}"/>
              </a:ext>
            </a:extLst>
          </p:cNvPr>
          <p:cNvGrpSpPr/>
          <p:nvPr userDrawn="1"/>
        </p:nvGrpSpPr>
        <p:grpSpPr>
          <a:xfrm>
            <a:off x="388420" y="4989096"/>
            <a:ext cx="11353773" cy="1010795"/>
            <a:chOff x="388418" y="4989095"/>
            <a:chExt cx="11353773" cy="1010794"/>
          </a:xfrm>
        </p:grpSpPr>
        <p:cxnSp>
          <p:nvCxnSpPr>
            <p:cNvPr id="9" name="Straight Connector 8">
              <a:extLst>
                <a:ext uri="{FF2B5EF4-FFF2-40B4-BE49-F238E27FC236}">
                  <a16:creationId xmlns:a16="http://schemas.microsoft.com/office/drawing/2014/main" id="{493061BB-6E88-49D5-96AC-0D4B954CFE65}"/>
                </a:ext>
              </a:extLst>
            </p:cNvPr>
            <p:cNvCxnSpPr/>
            <p:nvPr userDrawn="1"/>
          </p:nvCxnSpPr>
          <p:spPr>
            <a:xfrm>
              <a:off x="1635665" y="4989095"/>
              <a:ext cx="0" cy="994610"/>
            </a:xfrm>
            <a:prstGeom prst="line">
              <a:avLst/>
            </a:prstGeom>
            <a:ln>
              <a:solidFill>
                <a:srgbClr val="54666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3EF8E9F-DDCB-4541-A42F-60DCBE2D01F7}"/>
                </a:ext>
              </a:extLst>
            </p:cNvPr>
            <p:cNvCxnSpPr/>
            <p:nvPr userDrawn="1"/>
          </p:nvCxnSpPr>
          <p:spPr>
            <a:xfrm>
              <a:off x="3448423" y="4989095"/>
              <a:ext cx="0" cy="994610"/>
            </a:xfrm>
            <a:prstGeom prst="line">
              <a:avLst/>
            </a:prstGeom>
            <a:ln>
              <a:solidFill>
                <a:srgbClr val="54666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65E21C7-F0FC-40D8-9ED6-3186344B50E3}"/>
                </a:ext>
              </a:extLst>
            </p:cNvPr>
            <p:cNvCxnSpPr/>
            <p:nvPr userDrawn="1"/>
          </p:nvCxnSpPr>
          <p:spPr>
            <a:xfrm>
              <a:off x="5068675" y="4989095"/>
              <a:ext cx="0" cy="994610"/>
            </a:xfrm>
            <a:prstGeom prst="line">
              <a:avLst/>
            </a:prstGeom>
            <a:ln>
              <a:solidFill>
                <a:srgbClr val="54666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BF9EBE0-1E6B-4658-8793-8756CA68361A}"/>
                </a:ext>
              </a:extLst>
            </p:cNvPr>
            <p:cNvCxnSpPr/>
            <p:nvPr userDrawn="1"/>
          </p:nvCxnSpPr>
          <p:spPr>
            <a:xfrm>
              <a:off x="6869054" y="4989095"/>
              <a:ext cx="0" cy="994610"/>
            </a:xfrm>
            <a:prstGeom prst="line">
              <a:avLst/>
            </a:prstGeom>
            <a:ln>
              <a:solidFill>
                <a:srgbClr val="54666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CCAEF2-56FF-434C-A027-5AC490A216F8}"/>
                </a:ext>
              </a:extLst>
            </p:cNvPr>
            <p:cNvCxnSpPr/>
            <p:nvPr userDrawn="1"/>
          </p:nvCxnSpPr>
          <p:spPr>
            <a:xfrm>
              <a:off x="8553475" y="4989095"/>
              <a:ext cx="0" cy="994610"/>
            </a:xfrm>
            <a:prstGeom prst="line">
              <a:avLst/>
            </a:prstGeom>
            <a:ln>
              <a:solidFill>
                <a:srgbClr val="54666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85EF6AD-A134-4584-BD4C-16BF16437488}"/>
                </a:ext>
              </a:extLst>
            </p:cNvPr>
            <p:cNvCxnSpPr/>
            <p:nvPr userDrawn="1"/>
          </p:nvCxnSpPr>
          <p:spPr>
            <a:xfrm>
              <a:off x="10221854" y="4989095"/>
              <a:ext cx="0" cy="994610"/>
            </a:xfrm>
            <a:prstGeom prst="line">
              <a:avLst/>
            </a:prstGeom>
            <a:ln>
              <a:solidFill>
                <a:srgbClr val="54666F"/>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7E9512F-07E0-4A16-9DA9-947B2A8C3B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8418" y="4994607"/>
              <a:ext cx="11353773" cy="1005282"/>
            </a:xfrm>
            <a:prstGeom prst="rect">
              <a:avLst/>
            </a:prstGeom>
          </p:spPr>
        </p:pic>
      </p:grpSp>
    </p:spTree>
    <p:extLst>
      <p:ext uri="{BB962C8B-B14F-4D97-AF65-F5344CB8AC3E}">
        <p14:creationId xmlns:p14="http://schemas.microsoft.com/office/powerpoint/2010/main" val="3149251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7EF49E-834C-4B88-871E-F9316B8063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D0527E4-2559-4ECB-B079-1C1D559E1D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017B21B-97D5-45EC-AE29-83F6FA7AE8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C0C2A-D99F-4434-A08A-2C9727093771}" type="datetimeFigureOut">
              <a:rPr lang="en-IN" smtClean="0"/>
              <a:t>31-05-2022</a:t>
            </a:fld>
            <a:endParaRPr lang="en-IN"/>
          </a:p>
        </p:txBody>
      </p:sp>
      <p:sp>
        <p:nvSpPr>
          <p:cNvPr id="5" name="Footer Placeholder 4">
            <a:extLst>
              <a:ext uri="{FF2B5EF4-FFF2-40B4-BE49-F238E27FC236}">
                <a16:creationId xmlns:a16="http://schemas.microsoft.com/office/drawing/2014/main" id="{C39D4023-5B56-41CC-B9CC-E0878B5119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0BFCE0E-128C-45A2-A8F4-929739FD1F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3F430E-72FA-41C8-AC22-E8EBE2B9FEAA}" type="slidenum">
              <a:rPr lang="en-IN" smtClean="0"/>
              <a:t>‹#›</a:t>
            </a:fld>
            <a:endParaRPr lang="en-IN"/>
          </a:p>
        </p:txBody>
      </p:sp>
    </p:spTree>
    <p:extLst>
      <p:ext uri="{BB962C8B-B14F-4D97-AF65-F5344CB8AC3E}">
        <p14:creationId xmlns:p14="http://schemas.microsoft.com/office/powerpoint/2010/main" val="1874745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8.JP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ennai napier bridge - Tripzumi Blog">
            <a:extLst>
              <a:ext uri="{FF2B5EF4-FFF2-40B4-BE49-F238E27FC236}">
                <a16:creationId xmlns:a16="http://schemas.microsoft.com/office/drawing/2014/main" id="{E4FE8590-F6AF-427F-BFC0-9AB3758BDA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7381"/>
            <a:ext cx="12287250" cy="75955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82EB6B6-29BC-443D-A7DE-C966DB48DFB6}"/>
              </a:ext>
            </a:extLst>
          </p:cNvPr>
          <p:cNvSpPr txBox="1"/>
          <p:nvPr/>
        </p:nvSpPr>
        <p:spPr>
          <a:xfrm>
            <a:off x="2086252" y="1170036"/>
            <a:ext cx="5424257" cy="769441"/>
          </a:xfrm>
          <a:prstGeom prst="rect">
            <a:avLst/>
          </a:prstGeom>
          <a:noFill/>
        </p:spPr>
        <p:txBody>
          <a:bodyPr wrap="square" rtlCol="0">
            <a:spAutoFit/>
          </a:bodyPr>
          <a:lstStyle/>
          <a:p>
            <a:pPr algn="ctr"/>
            <a:r>
              <a:rPr lang="en-IN" sz="2400" dirty="0">
                <a:solidFill>
                  <a:schemeClr val="bg1"/>
                </a:solidFill>
              </a:rPr>
              <a:t>INVESTOR PRESENTATION</a:t>
            </a:r>
            <a:br>
              <a:rPr lang="en-IN" sz="2400" dirty="0">
                <a:solidFill>
                  <a:schemeClr val="bg1"/>
                </a:solidFill>
              </a:rPr>
            </a:br>
            <a:r>
              <a:rPr lang="en-IN" sz="2000" dirty="0">
                <a:solidFill>
                  <a:schemeClr val="bg1"/>
                </a:solidFill>
              </a:rPr>
              <a:t>ANNUAL UPDATE 2021-22 </a:t>
            </a:r>
          </a:p>
        </p:txBody>
      </p:sp>
      <p:sp>
        <p:nvSpPr>
          <p:cNvPr id="5" name="TextBox 4">
            <a:extLst>
              <a:ext uri="{FF2B5EF4-FFF2-40B4-BE49-F238E27FC236}">
                <a16:creationId xmlns:a16="http://schemas.microsoft.com/office/drawing/2014/main" id="{1041DE68-2692-4437-9B8D-14B1969E8FBF}"/>
              </a:ext>
            </a:extLst>
          </p:cNvPr>
          <p:cNvSpPr txBox="1"/>
          <p:nvPr/>
        </p:nvSpPr>
        <p:spPr>
          <a:xfrm>
            <a:off x="3667958" y="6429249"/>
            <a:ext cx="2644067" cy="246221"/>
          </a:xfrm>
          <a:prstGeom prst="rect">
            <a:avLst/>
          </a:prstGeom>
          <a:noFill/>
        </p:spPr>
        <p:txBody>
          <a:bodyPr wrap="square" rtlCol="0">
            <a:spAutoFit/>
          </a:bodyPr>
          <a:lstStyle/>
          <a:p>
            <a:pPr algn="ctr"/>
            <a:r>
              <a:rPr lang="en-IN" sz="1000" dirty="0">
                <a:solidFill>
                  <a:schemeClr val="bg1"/>
                </a:solidFill>
              </a:rPr>
              <a:t>© Sify Technologies Limited 2022</a:t>
            </a:r>
          </a:p>
        </p:txBody>
      </p:sp>
    </p:spTree>
    <p:extLst>
      <p:ext uri="{BB962C8B-B14F-4D97-AF65-F5344CB8AC3E}">
        <p14:creationId xmlns:p14="http://schemas.microsoft.com/office/powerpoint/2010/main" val="888906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0" descr="Night View Of Bhopal India - Free photo on Pixabay">
            <a:extLst>
              <a:ext uri="{FF2B5EF4-FFF2-40B4-BE49-F238E27FC236}">
                <a16:creationId xmlns:a16="http://schemas.microsoft.com/office/drawing/2014/main" id="{3AFEF6C0-D9F7-43A1-8FF1-306F0D2BD968}"/>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160" b="700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755204-4CF3-48C4-9E67-5180DDA23D55}"/>
              </a:ext>
            </a:extLst>
          </p:cNvPr>
          <p:cNvSpPr txBox="1"/>
          <p:nvPr/>
        </p:nvSpPr>
        <p:spPr>
          <a:xfrm>
            <a:off x="4505738" y="2943258"/>
            <a:ext cx="2955235" cy="971481"/>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dirty="0">
                <a:solidFill>
                  <a:schemeClr val="bg1">
                    <a:lumMod val="50000"/>
                    <a:lumOff val="50000"/>
                  </a:schemeClr>
                </a:solidFill>
                <a:latin typeface="Trebuchet MS" panose="020B0603020202020204" pitchFamily="34" charset="0"/>
                <a:ea typeface="+mj-ea"/>
                <a:cs typeface="+mj-cs"/>
              </a:rPr>
              <a:t>PAST</a:t>
            </a:r>
          </a:p>
        </p:txBody>
      </p:sp>
    </p:spTree>
    <p:extLst>
      <p:ext uri="{BB962C8B-B14F-4D97-AF65-F5344CB8AC3E}">
        <p14:creationId xmlns:p14="http://schemas.microsoft.com/office/powerpoint/2010/main" val="340240499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4F8135-867F-45E9-B4A4-5A161ECCFE49}"/>
              </a:ext>
            </a:extLst>
          </p:cNvPr>
          <p:cNvCxnSpPr>
            <a:cxnSpLocks/>
          </p:cNvCxnSpPr>
          <p:nvPr/>
        </p:nvCxnSpPr>
        <p:spPr>
          <a:xfrm>
            <a:off x="887260" y="3757235"/>
            <a:ext cx="9648741" cy="0"/>
          </a:xfrm>
          <a:prstGeom prst="line">
            <a:avLst/>
          </a:prstGeom>
          <a:ln w="762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7" name="Freeform 5"/>
          <p:cNvSpPr>
            <a:spLocks/>
          </p:cNvSpPr>
          <p:nvPr/>
        </p:nvSpPr>
        <p:spPr bwMode="auto">
          <a:xfrm>
            <a:off x="37883" y="3145813"/>
            <a:ext cx="1464135" cy="1222847"/>
          </a:xfrm>
          <a:custGeom>
            <a:avLst/>
            <a:gdLst/>
            <a:ahLst/>
            <a:cxnLst>
              <a:cxn ang="0">
                <a:pos x="564" y="0"/>
              </a:cxn>
              <a:cxn ang="0">
                <a:pos x="1127" y="0"/>
              </a:cxn>
              <a:cxn ang="0">
                <a:pos x="1691" y="0"/>
              </a:cxn>
              <a:cxn ang="0">
                <a:pos x="1972" y="487"/>
              </a:cxn>
              <a:cxn ang="0">
                <a:pos x="2255" y="976"/>
              </a:cxn>
              <a:cxn ang="0">
                <a:pos x="1972" y="1464"/>
              </a:cxn>
              <a:cxn ang="0">
                <a:pos x="1691" y="1953"/>
              </a:cxn>
              <a:cxn ang="0">
                <a:pos x="1127" y="1953"/>
              </a:cxn>
              <a:cxn ang="0">
                <a:pos x="564" y="1953"/>
              </a:cxn>
              <a:cxn ang="0">
                <a:pos x="282" y="1464"/>
              </a:cxn>
              <a:cxn ang="0">
                <a:pos x="0" y="976"/>
              </a:cxn>
              <a:cxn ang="0">
                <a:pos x="282" y="487"/>
              </a:cxn>
              <a:cxn ang="0">
                <a:pos x="564" y="0"/>
              </a:cxn>
            </a:cxnLst>
            <a:rect l="0" t="0" r="r" b="b"/>
            <a:pathLst>
              <a:path w="2255" h="1953">
                <a:moveTo>
                  <a:pt x="564" y="0"/>
                </a:moveTo>
                <a:lnTo>
                  <a:pt x="1127" y="0"/>
                </a:lnTo>
                <a:lnTo>
                  <a:pt x="1691" y="0"/>
                </a:lnTo>
                <a:lnTo>
                  <a:pt x="1972" y="487"/>
                </a:lnTo>
                <a:lnTo>
                  <a:pt x="2255" y="976"/>
                </a:lnTo>
                <a:lnTo>
                  <a:pt x="1972" y="1464"/>
                </a:lnTo>
                <a:lnTo>
                  <a:pt x="1691" y="1953"/>
                </a:lnTo>
                <a:lnTo>
                  <a:pt x="1127" y="1953"/>
                </a:lnTo>
                <a:lnTo>
                  <a:pt x="564" y="1953"/>
                </a:lnTo>
                <a:lnTo>
                  <a:pt x="282" y="1464"/>
                </a:lnTo>
                <a:lnTo>
                  <a:pt x="0" y="976"/>
                </a:lnTo>
                <a:lnTo>
                  <a:pt x="282" y="487"/>
                </a:lnTo>
                <a:lnTo>
                  <a:pt x="564" y="0"/>
                </a:lnTo>
                <a:close/>
              </a:path>
            </a:pathLst>
          </a:custGeom>
          <a:solidFill>
            <a:srgbClr val="FFC000"/>
          </a:solidFill>
          <a:ln w="19050">
            <a:solidFill>
              <a:schemeClr val="bg1"/>
            </a:solidFill>
            <a:round/>
            <a:headEnd/>
            <a:tailEnd/>
          </a:ln>
          <a:effectLst>
            <a:outerShdw blurRad="50800" dist="38100" dir="5400000" algn="t" rotWithShape="0">
              <a:prstClr val="black">
                <a:alpha val="40000"/>
              </a:prstClr>
            </a:outerShdw>
          </a:effectLst>
        </p:spPr>
        <p:txBody>
          <a:bodyPr vert="horz" wrap="square" lIns="122651" tIns="61323" rIns="122651" bIns="61323" numCol="1" anchor="ctr" anchorCtr="0" compatLnSpc="1">
            <a:prstTxWarp prst="textNoShape">
              <a:avLst/>
            </a:prstTxWarp>
          </a:bodyPr>
          <a:lstStyle/>
          <a:p>
            <a:pPr algn="ctr" defTabSz="1197419">
              <a:defRPr/>
            </a:pPr>
            <a:r>
              <a:rPr lang="en-US" sz="1600" b="1" dirty="0">
                <a:solidFill>
                  <a:schemeClr val="bg1"/>
                </a:solidFill>
                <a:latin typeface="Trebuchet MS" panose="020B0603020202020204" pitchFamily="34" charset="0"/>
              </a:rPr>
              <a:t>1995 - 1999</a:t>
            </a:r>
          </a:p>
        </p:txBody>
      </p:sp>
      <p:sp>
        <p:nvSpPr>
          <p:cNvPr id="9" name="Freeform 7"/>
          <p:cNvSpPr>
            <a:spLocks/>
          </p:cNvSpPr>
          <p:nvPr/>
        </p:nvSpPr>
        <p:spPr bwMode="auto">
          <a:xfrm>
            <a:off x="2137747" y="3146895"/>
            <a:ext cx="1463563" cy="1221819"/>
          </a:xfrm>
          <a:custGeom>
            <a:avLst/>
            <a:gdLst/>
            <a:ahLst/>
            <a:cxnLst>
              <a:cxn ang="0">
                <a:pos x="564" y="0"/>
              </a:cxn>
              <a:cxn ang="0">
                <a:pos x="1127" y="0"/>
              </a:cxn>
              <a:cxn ang="0">
                <a:pos x="1691" y="0"/>
              </a:cxn>
              <a:cxn ang="0">
                <a:pos x="1973" y="487"/>
              </a:cxn>
              <a:cxn ang="0">
                <a:pos x="2255" y="976"/>
              </a:cxn>
              <a:cxn ang="0">
                <a:pos x="1973" y="1464"/>
              </a:cxn>
              <a:cxn ang="0">
                <a:pos x="1691" y="1953"/>
              </a:cxn>
              <a:cxn ang="0">
                <a:pos x="1127" y="1953"/>
              </a:cxn>
              <a:cxn ang="0">
                <a:pos x="564" y="1953"/>
              </a:cxn>
              <a:cxn ang="0">
                <a:pos x="282" y="1464"/>
              </a:cxn>
              <a:cxn ang="0">
                <a:pos x="0" y="976"/>
              </a:cxn>
              <a:cxn ang="0">
                <a:pos x="282" y="487"/>
              </a:cxn>
              <a:cxn ang="0">
                <a:pos x="564" y="0"/>
              </a:cxn>
            </a:cxnLst>
            <a:rect l="0" t="0" r="r" b="b"/>
            <a:pathLst>
              <a:path w="2255" h="1953">
                <a:moveTo>
                  <a:pt x="564" y="0"/>
                </a:moveTo>
                <a:lnTo>
                  <a:pt x="1127" y="0"/>
                </a:lnTo>
                <a:lnTo>
                  <a:pt x="1691" y="0"/>
                </a:lnTo>
                <a:lnTo>
                  <a:pt x="1973" y="487"/>
                </a:lnTo>
                <a:lnTo>
                  <a:pt x="2255" y="976"/>
                </a:lnTo>
                <a:lnTo>
                  <a:pt x="1973" y="1464"/>
                </a:lnTo>
                <a:lnTo>
                  <a:pt x="1691" y="1953"/>
                </a:lnTo>
                <a:lnTo>
                  <a:pt x="1127" y="1953"/>
                </a:lnTo>
                <a:lnTo>
                  <a:pt x="564" y="1953"/>
                </a:lnTo>
                <a:lnTo>
                  <a:pt x="282" y="1464"/>
                </a:lnTo>
                <a:lnTo>
                  <a:pt x="0" y="976"/>
                </a:lnTo>
                <a:lnTo>
                  <a:pt x="282" y="487"/>
                </a:lnTo>
                <a:lnTo>
                  <a:pt x="564" y="0"/>
                </a:lnTo>
                <a:close/>
              </a:path>
            </a:pathLst>
          </a:custGeom>
          <a:solidFill>
            <a:schemeClr val="accent2">
              <a:lumMod val="75000"/>
            </a:schemeClr>
          </a:solidFill>
          <a:ln w="19050">
            <a:solidFill>
              <a:schemeClr val="bg1"/>
            </a:solidFill>
            <a:round/>
            <a:headEnd/>
            <a:tailEnd/>
          </a:ln>
          <a:effectLst>
            <a:outerShdw blurRad="50800" dist="38100" dir="5400000" algn="t" rotWithShape="0">
              <a:prstClr val="black">
                <a:alpha val="40000"/>
              </a:prstClr>
            </a:outerShdw>
          </a:effectLst>
        </p:spPr>
        <p:txBody>
          <a:bodyPr vert="horz" wrap="square" lIns="90849" tIns="45425" rIns="90849" bIns="45425" numCol="1" anchor="ctr" anchorCtr="0" compatLnSpc="1">
            <a:prstTxWarp prst="textNoShape">
              <a:avLst/>
            </a:prstTxWarp>
          </a:bodyPr>
          <a:lstStyle/>
          <a:p>
            <a:pPr algn="ctr" defTabSz="912665">
              <a:defRPr/>
            </a:pPr>
            <a:r>
              <a:rPr lang="en-US" sz="1600" b="1" dirty="0">
                <a:solidFill>
                  <a:schemeClr val="bg1"/>
                </a:solidFill>
                <a:latin typeface="Trebuchet MS" panose="020B0603020202020204" pitchFamily="34" charset="0"/>
              </a:rPr>
              <a:t>2000 - 2005</a:t>
            </a:r>
          </a:p>
        </p:txBody>
      </p:sp>
      <p:sp>
        <p:nvSpPr>
          <p:cNvPr id="11" name="Freeform 9"/>
          <p:cNvSpPr>
            <a:spLocks/>
          </p:cNvSpPr>
          <p:nvPr/>
        </p:nvSpPr>
        <p:spPr bwMode="auto">
          <a:xfrm>
            <a:off x="4237039" y="3146840"/>
            <a:ext cx="1463563" cy="1221819"/>
          </a:xfrm>
          <a:custGeom>
            <a:avLst/>
            <a:gdLst/>
            <a:ahLst/>
            <a:cxnLst>
              <a:cxn ang="0">
                <a:pos x="563" y="0"/>
              </a:cxn>
              <a:cxn ang="0">
                <a:pos x="1127" y="0"/>
              </a:cxn>
              <a:cxn ang="0">
                <a:pos x="1690" y="0"/>
              </a:cxn>
              <a:cxn ang="0">
                <a:pos x="1972" y="487"/>
              </a:cxn>
              <a:cxn ang="0">
                <a:pos x="2254" y="976"/>
              </a:cxn>
              <a:cxn ang="0">
                <a:pos x="1972" y="1464"/>
              </a:cxn>
              <a:cxn ang="0">
                <a:pos x="1690" y="1953"/>
              </a:cxn>
              <a:cxn ang="0">
                <a:pos x="1127" y="1953"/>
              </a:cxn>
              <a:cxn ang="0">
                <a:pos x="563" y="1953"/>
              </a:cxn>
              <a:cxn ang="0">
                <a:pos x="282" y="1464"/>
              </a:cxn>
              <a:cxn ang="0">
                <a:pos x="0" y="976"/>
              </a:cxn>
              <a:cxn ang="0">
                <a:pos x="282" y="487"/>
              </a:cxn>
              <a:cxn ang="0">
                <a:pos x="563" y="0"/>
              </a:cxn>
            </a:cxnLst>
            <a:rect l="0" t="0" r="r" b="b"/>
            <a:pathLst>
              <a:path w="2254" h="1953">
                <a:moveTo>
                  <a:pt x="563" y="0"/>
                </a:moveTo>
                <a:lnTo>
                  <a:pt x="1127" y="0"/>
                </a:lnTo>
                <a:lnTo>
                  <a:pt x="1690" y="0"/>
                </a:lnTo>
                <a:lnTo>
                  <a:pt x="1972" y="487"/>
                </a:lnTo>
                <a:lnTo>
                  <a:pt x="2254" y="976"/>
                </a:lnTo>
                <a:lnTo>
                  <a:pt x="1972" y="1464"/>
                </a:lnTo>
                <a:lnTo>
                  <a:pt x="1690" y="1953"/>
                </a:lnTo>
                <a:lnTo>
                  <a:pt x="1127" y="1953"/>
                </a:lnTo>
                <a:lnTo>
                  <a:pt x="563" y="1953"/>
                </a:lnTo>
                <a:lnTo>
                  <a:pt x="282" y="1464"/>
                </a:lnTo>
                <a:lnTo>
                  <a:pt x="0" y="976"/>
                </a:lnTo>
                <a:lnTo>
                  <a:pt x="282" y="487"/>
                </a:lnTo>
                <a:lnTo>
                  <a:pt x="563" y="0"/>
                </a:lnTo>
                <a:close/>
              </a:path>
            </a:pathLst>
          </a:custGeom>
          <a:solidFill>
            <a:schemeClr val="accent4">
              <a:lumMod val="60000"/>
              <a:lumOff val="40000"/>
            </a:schemeClr>
          </a:solidFill>
          <a:ln w="19050">
            <a:solidFill>
              <a:schemeClr val="bg1"/>
            </a:solidFill>
            <a:round/>
            <a:headEnd/>
            <a:tailEnd/>
          </a:ln>
          <a:effectLst>
            <a:outerShdw blurRad="50800" dist="38100" dir="5400000" algn="t" rotWithShape="0">
              <a:prstClr val="black">
                <a:alpha val="40000"/>
              </a:prstClr>
            </a:outerShdw>
          </a:effectLst>
        </p:spPr>
        <p:txBody>
          <a:bodyPr vert="horz" wrap="square" lIns="90849" tIns="45425" rIns="90849" bIns="45425" numCol="1" anchor="ctr" anchorCtr="0" compatLnSpc="1">
            <a:prstTxWarp prst="textNoShape">
              <a:avLst/>
            </a:prstTxWarp>
          </a:bodyPr>
          <a:lstStyle/>
          <a:p>
            <a:pPr algn="ctr" defTabSz="912665">
              <a:defRPr/>
            </a:pPr>
            <a:r>
              <a:rPr lang="en-US" sz="1600" b="1" dirty="0">
                <a:solidFill>
                  <a:prstClr val="black">
                    <a:lumMod val="65000"/>
                    <a:lumOff val="35000"/>
                  </a:prstClr>
                </a:solidFill>
                <a:latin typeface="Trebuchet MS" panose="020B0603020202020204" pitchFamily="34" charset="0"/>
              </a:rPr>
              <a:t>2006 - 2012</a:t>
            </a:r>
          </a:p>
        </p:txBody>
      </p:sp>
      <p:sp>
        <p:nvSpPr>
          <p:cNvPr id="13" name="Freeform 11"/>
          <p:cNvSpPr>
            <a:spLocks/>
          </p:cNvSpPr>
          <p:nvPr/>
        </p:nvSpPr>
        <p:spPr bwMode="auto">
          <a:xfrm>
            <a:off x="6336331" y="3146895"/>
            <a:ext cx="1463563" cy="1221819"/>
          </a:xfrm>
          <a:custGeom>
            <a:avLst/>
            <a:gdLst/>
            <a:ahLst/>
            <a:cxnLst>
              <a:cxn ang="0">
                <a:pos x="565" y="0"/>
              </a:cxn>
              <a:cxn ang="0">
                <a:pos x="1128" y="0"/>
              </a:cxn>
              <a:cxn ang="0">
                <a:pos x="1692" y="0"/>
              </a:cxn>
              <a:cxn ang="0">
                <a:pos x="1974" y="487"/>
              </a:cxn>
              <a:cxn ang="0">
                <a:pos x="2255" y="976"/>
              </a:cxn>
              <a:cxn ang="0">
                <a:pos x="1974" y="1464"/>
              </a:cxn>
              <a:cxn ang="0">
                <a:pos x="1692" y="1953"/>
              </a:cxn>
              <a:cxn ang="0">
                <a:pos x="1128" y="1953"/>
              </a:cxn>
              <a:cxn ang="0">
                <a:pos x="565" y="1953"/>
              </a:cxn>
              <a:cxn ang="0">
                <a:pos x="282" y="1464"/>
              </a:cxn>
              <a:cxn ang="0">
                <a:pos x="0" y="976"/>
              </a:cxn>
              <a:cxn ang="0">
                <a:pos x="282" y="487"/>
              </a:cxn>
              <a:cxn ang="0">
                <a:pos x="565" y="0"/>
              </a:cxn>
            </a:cxnLst>
            <a:rect l="0" t="0" r="r" b="b"/>
            <a:pathLst>
              <a:path w="2255" h="1953">
                <a:moveTo>
                  <a:pt x="565" y="0"/>
                </a:moveTo>
                <a:lnTo>
                  <a:pt x="1128" y="0"/>
                </a:lnTo>
                <a:lnTo>
                  <a:pt x="1692" y="0"/>
                </a:lnTo>
                <a:lnTo>
                  <a:pt x="1974" y="487"/>
                </a:lnTo>
                <a:lnTo>
                  <a:pt x="2255" y="976"/>
                </a:lnTo>
                <a:lnTo>
                  <a:pt x="1974" y="1464"/>
                </a:lnTo>
                <a:lnTo>
                  <a:pt x="1692" y="1953"/>
                </a:lnTo>
                <a:lnTo>
                  <a:pt x="1128" y="1953"/>
                </a:lnTo>
                <a:lnTo>
                  <a:pt x="565" y="1953"/>
                </a:lnTo>
                <a:lnTo>
                  <a:pt x="282" y="1464"/>
                </a:lnTo>
                <a:lnTo>
                  <a:pt x="0" y="976"/>
                </a:lnTo>
                <a:lnTo>
                  <a:pt x="282" y="487"/>
                </a:lnTo>
                <a:lnTo>
                  <a:pt x="565" y="0"/>
                </a:lnTo>
                <a:close/>
              </a:path>
            </a:pathLst>
          </a:custGeom>
          <a:solidFill>
            <a:schemeClr val="accent5">
              <a:lumMod val="60000"/>
              <a:lumOff val="40000"/>
            </a:schemeClr>
          </a:solidFill>
          <a:ln w="19050">
            <a:solidFill>
              <a:schemeClr val="bg1"/>
            </a:solidFill>
            <a:round/>
            <a:headEnd/>
            <a:tailEnd/>
          </a:ln>
          <a:effectLst>
            <a:outerShdw blurRad="50800" dist="38100" dir="5400000" algn="t" rotWithShape="0">
              <a:prstClr val="black">
                <a:alpha val="40000"/>
              </a:prstClr>
            </a:outerShdw>
          </a:effectLst>
        </p:spPr>
        <p:txBody>
          <a:bodyPr vert="horz" wrap="square" lIns="90849" tIns="45425" rIns="90849" bIns="45425" numCol="1" anchor="ctr" anchorCtr="0" compatLnSpc="1">
            <a:prstTxWarp prst="textNoShape">
              <a:avLst/>
            </a:prstTxWarp>
          </a:bodyPr>
          <a:lstStyle/>
          <a:p>
            <a:pPr algn="ctr" defTabSz="912665">
              <a:defRPr/>
            </a:pPr>
            <a:r>
              <a:rPr lang="en-US" sz="1600" b="1" dirty="0">
                <a:solidFill>
                  <a:prstClr val="black">
                    <a:lumMod val="65000"/>
                    <a:lumOff val="35000"/>
                  </a:prstClr>
                </a:solidFill>
                <a:latin typeface="Trebuchet MS" panose="020B0603020202020204" pitchFamily="34" charset="0"/>
              </a:rPr>
              <a:t>2013 - 2017</a:t>
            </a:r>
          </a:p>
        </p:txBody>
      </p:sp>
      <p:sp>
        <p:nvSpPr>
          <p:cNvPr id="15" name="Freeform 13"/>
          <p:cNvSpPr>
            <a:spLocks/>
          </p:cNvSpPr>
          <p:nvPr/>
        </p:nvSpPr>
        <p:spPr bwMode="auto">
          <a:xfrm>
            <a:off x="8435623" y="3117571"/>
            <a:ext cx="1463563" cy="1221819"/>
          </a:xfrm>
          <a:custGeom>
            <a:avLst/>
            <a:gdLst/>
            <a:ahLst/>
            <a:cxnLst>
              <a:cxn ang="0">
                <a:pos x="564" y="0"/>
              </a:cxn>
              <a:cxn ang="0">
                <a:pos x="1127" y="0"/>
              </a:cxn>
              <a:cxn ang="0">
                <a:pos x="1692" y="0"/>
              </a:cxn>
              <a:cxn ang="0">
                <a:pos x="1974" y="487"/>
              </a:cxn>
              <a:cxn ang="0">
                <a:pos x="2256" y="976"/>
              </a:cxn>
              <a:cxn ang="0">
                <a:pos x="1974" y="1464"/>
              </a:cxn>
              <a:cxn ang="0">
                <a:pos x="1692" y="1953"/>
              </a:cxn>
              <a:cxn ang="0">
                <a:pos x="1127" y="1953"/>
              </a:cxn>
              <a:cxn ang="0">
                <a:pos x="564" y="1953"/>
              </a:cxn>
              <a:cxn ang="0">
                <a:pos x="282" y="1464"/>
              </a:cxn>
              <a:cxn ang="0">
                <a:pos x="0" y="976"/>
              </a:cxn>
              <a:cxn ang="0">
                <a:pos x="282" y="487"/>
              </a:cxn>
              <a:cxn ang="0">
                <a:pos x="564" y="0"/>
              </a:cxn>
            </a:cxnLst>
            <a:rect l="0" t="0" r="r" b="b"/>
            <a:pathLst>
              <a:path w="2256" h="1953">
                <a:moveTo>
                  <a:pt x="564" y="0"/>
                </a:moveTo>
                <a:lnTo>
                  <a:pt x="1127" y="0"/>
                </a:lnTo>
                <a:lnTo>
                  <a:pt x="1692" y="0"/>
                </a:lnTo>
                <a:lnTo>
                  <a:pt x="1974" y="487"/>
                </a:lnTo>
                <a:lnTo>
                  <a:pt x="2256" y="976"/>
                </a:lnTo>
                <a:lnTo>
                  <a:pt x="1974" y="1464"/>
                </a:lnTo>
                <a:lnTo>
                  <a:pt x="1692" y="1953"/>
                </a:lnTo>
                <a:lnTo>
                  <a:pt x="1127" y="1953"/>
                </a:lnTo>
                <a:lnTo>
                  <a:pt x="564" y="1953"/>
                </a:lnTo>
                <a:lnTo>
                  <a:pt x="282" y="1464"/>
                </a:lnTo>
                <a:lnTo>
                  <a:pt x="0" y="976"/>
                </a:lnTo>
                <a:lnTo>
                  <a:pt x="282" y="487"/>
                </a:lnTo>
                <a:lnTo>
                  <a:pt x="564" y="0"/>
                </a:lnTo>
                <a:close/>
              </a:path>
            </a:pathLst>
          </a:custGeom>
          <a:solidFill>
            <a:schemeClr val="accent6">
              <a:lumMod val="75000"/>
            </a:schemeClr>
          </a:solidFill>
          <a:ln w="19050">
            <a:solidFill>
              <a:schemeClr val="bg1"/>
            </a:solidFill>
            <a:round/>
            <a:headEnd/>
            <a:tailEnd/>
          </a:ln>
          <a:effectLst>
            <a:outerShdw blurRad="50800" dist="38100" dir="5400000" algn="t" rotWithShape="0">
              <a:prstClr val="black">
                <a:alpha val="40000"/>
              </a:prstClr>
            </a:outerShdw>
          </a:effectLst>
        </p:spPr>
        <p:txBody>
          <a:bodyPr vert="horz" wrap="square" lIns="90849" tIns="45425" rIns="90849" bIns="45425" numCol="1" anchor="ctr" anchorCtr="0" compatLnSpc="1">
            <a:prstTxWarp prst="textNoShape">
              <a:avLst/>
            </a:prstTxWarp>
          </a:bodyPr>
          <a:lstStyle/>
          <a:p>
            <a:pPr algn="ctr" defTabSz="912665">
              <a:defRPr/>
            </a:pPr>
            <a:r>
              <a:rPr lang="en-US" sz="1600" b="1" dirty="0">
                <a:solidFill>
                  <a:schemeClr val="bg1"/>
                </a:solidFill>
                <a:latin typeface="Trebuchet MS" panose="020B0603020202020204" pitchFamily="34" charset="0"/>
              </a:rPr>
              <a:t>2018 - 2020</a:t>
            </a:r>
          </a:p>
        </p:txBody>
      </p:sp>
      <p:sp>
        <p:nvSpPr>
          <p:cNvPr id="29" name="Freeform 27"/>
          <p:cNvSpPr>
            <a:spLocks/>
          </p:cNvSpPr>
          <p:nvPr/>
        </p:nvSpPr>
        <p:spPr bwMode="auto">
          <a:xfrm>
            <a:off x="1291036" y="2089151"/>
            <a:ext cx="149224" cy="1395532"/>
          </a:xfrm>
          <a:custGeom>
            <a:avLst/>
            <a:gdLst/>
            <a:ahLst/>
            <a:cxnLst>
              <a:cxn ang="0">
                <a:pos x="281" y="2183"/>
              </a:cxn>
              <a:cxn ang="0">
                <a:pos x="126" y="2496"/>
              </a:cxn>
              <a:cxn ang="0">
                <a:pos x="138" y="2508"/>
              </a:cxn>
              <a:cxn ang="0">
                <a:pos x="146" y="2523"/>
              </a:cxn>
              <a:cxn ang="0">
                <a:pos x="151" y="2538"/>
              </a:cxn>
              <a:cxn ang="0">
                <a:pos x="154" y="2555"/>
              </a:cxn>
              <a:cxn ang="0">
                <a:pos x="152" y="2571"/>
              </a:cxn>
              <a:cxn ang="0">
                <a:pos x="148" y="2585"/>
              </a:cxn>
              <a:cxn ang="0">
                <a:pos x="140" y="2599"/>
              </a:cxn>
              <a:cxn ang="0">
                <a:pos x="131" y="2609"/>
              </a:cxn>
              <a:cxn ang="0">
                <a:pos x="120" y="2619"/>
              </a:cxn>
              <a:cxn ang="0">
                <a:pos x="107" y="2626"/>
              </a:cxn>
              <a:cxn ang="0">
                <a:pos x="92" y="2631"/>
              </a:cxn>
              <a:cxn ang="0">
                <a:pos x="77" y="2632"/>
              </a:cxn>
              <a:cxn ang="0">
                <a:pos x="61" y="2631"/>
              </a:cxn>
              <a:cxn ang="0">
                <a:pos x="47" y="2626"/>
              </a:cxn>
              <a:cxn ang="0">
                <a:pos x="34" y="2619"/>
              </a:cxn>
              <a:cxn ang="0">
                <a:pos x="22" y="2609"/>
              </a:cxn>
              <a:cxn ang="0">
                <a:pos x="13" y="2599"/>
              </a:cxn>
              <a:cxn ang="0">
                <a:pos x="6" y="2585"/>
              </a:cxn>
              <a:cxn ang="0">
                <a:pos x="2" y="2571"/>
              </a:cxn>
              <a:cxn ang="0">
                <a:pos x="0" y="2555"/>
              </a:cxn>
              <a:cxn ang="0">
                <a:pos x="2" y="2540"/>
              </a:cxn>
              <a:cxn ang="0">
                <a:pos x="6" y="2525"/>
              </a:cxn>
              <a:cxn ang="0">
                <a:pos x="13" y="2513"/>
              </a:cxn>
              <a:cxn ang="0">
                <a:pos x="22" y="2501"/>
              </a:cxn>
              <a:cxn ang="0">
                <a:pos x="34" y="2491"/>
              </a:cxn>
              <a:cxn ang="0">
                <a:pos x="47" y="2484"/>
              </a:cxn>
              <a:cxn ang="0">
                <a:pos x="61" y="2481"/>
              </a:cxn>
              <a:cxn ang="0">
                <a:pos x="77" y="2478"/>
              </a:cxn>
              <a:cxn ang="0">
                <a:pos x="95" y="2481"/>
              </a:cxn>
              <a:cxn ang="0">
                <a:pos x="245" y="0"/>
              </a:cxn>
            </a:cxnLst>
            <a:rect l="0" t="0" r="r" b="b"/>
            <a:pathLst>
              <a:path w="281" h="2632">
                <a:moveTo>
                  <a:pt x="281" y="0"/>
                </a:moveTo>
                <a:lnTo>
                  <a:pt x="281" y="2183"/>
                </a:lnTo>
                <a:lnTo>
                  <a:pt x="279" y="2190"/>
                </a:lnTo>
                <a:lnTo>
                  <a:pt x="126" y="2496"/>
                </a:lnTo>
                <a:lnTo>
                  <a:pt x="132" y="2502"/>
                </a:lnTo>
                <a:lnTo>
                  <a:pt x="138" y="2508"/>
                </a:lnTo>
                <a:lnTo>
                  <a:pt x="143" y="2516"/>
                </a:lnTo>
                <a:lnTo>
                  <a:pt x="146" y="2523"/>
                </a:lnTo>
                <a:lnTo>
                  <a:pt x="149" y="2530"/>
                </a:lnTo>
                <a:lnTo>
                  <a:pt x="151" y="2538"/>
                </a:lnTo>
                <a:lnTo>
                  <a:pt x="154" y="2547"/>
                </a:lnTo>
                <a:lnTo>
                  <a:pt x="154" y="2555"/>
                </a:lnTo>
                <a:lnTo>
                  <a:pt x="154" y="2564"/>
                </a:lnTo>
                <a:lnTo>
                  <a:pt x="152" y="2571"/>
                </a:lnTo>
                <a:lnTo>
                  <a:pt x="150" y="2578"/>
                </a:lnTo>
                <a:lnTo>
                  <a:pt x="148" y="2585"/>
                </a:lnTo>
                <a:lnTo>
                  <a:pt x="144" y="2593"/>
                </a:lnTo>
                <a:lnTo>
                  <a:pt x="140" y="2599"/>
                </a:lnTo>
                <a:lnTo>
                  <a:pt x="136" y="2605"/>
                </a:lnTo>
                <a:lnTo>
                  <a:pt x="131" y="2609"/>
                </a:lnTo>
                <a:lnTo>
                  <a:pt x="126" y="2614"/>
                </a:lnTo>
                <a:lnTo>
                  <a:pt x="120" y="2619"/>
                </a:lnTo>
                <a:lnTo>
                  <a:pt x="114" y="2623"/>
                </a:lnTo>
                <a:lnTo>
                  <a:pt x="107" y="2626"/>
                </a:lnTo>
                <a:lnTo>
                  <a:pt x="99" y="2629"/>
                </a:lnTo>
                <a:lnTo>
                  <a:pt x="92" y="2631"/>
                </a:lnTo>
                <a:lnTo>
                  <a:pt x="85" y="2632"/>
                </a:lnTo>
                <a:lnTo>
                  <a:pt x="77" y="2632"/>
                </a:lnTo>
                <a:lnTo>
                  <a:pt x="69" y="2632"/>
                </a:lnTo>
                <a:lnTo>
                  <a:pt x="61" y="2631"/>
                </a:lnTo>
                <a:lnTo>
                  <a:pt x="54" y="2629"/>
                </a:lnTo>
                <a:lnTo>
                  <a:pt x="47" y="2626"/>
                </a:lnTo>
                <a:lnTo>
                  <a:pt x="40" y="2623"/>
                </a:lnTo>
                <a:lnTo>
                  <a:pt x="34" y="2619"/>
                </a:lnTo>
                <a:lnTo>
                  <a:pt x="28" y="2614"/>
                </a:lnTo>
                <a:lnTo>
                  <a:pt x="22" y="2609"/>
                </a:lnTo>
                <a:lnTo>
                  <a:pt x="18" y="2605"/>
                </a:lnTo>
                <a:lnTo>
                  <a:pt x="13" y="2599"/>
                </a:lnTo>
                <a:lnTo>
                  <a:pt x="9" y="2593"/>
                </a:lnTo>
                <a:lnTo>
                  <a:pt x="6" y="2585"/>
                </a:lnTo>
                <a:lnTo>
                  <a:pt x="3" y="2578"/>
                </a:lnTo>
                <a:lnTo>
                  <a:pt x="2" y="2571"/>
                </a:lnTo>
                <a:lnTo>
                  <a:pt x="1" y="2564"/>
                </a:lnTo>
                <a:lnTo>
                  <a:pt x="0" y="2555"/>
                </a:lnTo>
                <a:lnTo>
                  <a:pt x="1" y="2548"/>
                </a:lnTo>
                <a:lnTo>
                  <a:pt x="2" y="2540"/>
                </a:lnTo>
                <a:lnTo>
                  <a:pt x="3" y="2532"/>
                </a:lnTo>
                <a:lnTo>
                  <a:pt x="6" y="2525"/>
                </a:lnTo>
                <a:lnTo>
                  <a:pt x="9" y="2519"/>
                </a:lnTo>
                <a:lnTo>
                  <a:pt x="13" y="2513"/>
                </a:lnTo>
                <a:lnTo>
                  <a:pt x="18" y="2507"/>
                </a:lnTo>
                <a:lnTo>
                  <a:pt x="22" y="2501"/>
                </a:lnTo>
                <a:lnTo>
                  <a:pt x="28" y="2496"/>
                </a:lnTo>
                <a:lnTo>
                  <a:pt x="34" y="2491"/>
                </a:lnTo>
                <a:lnTo>
                  <a:pt x="40" y="2488"/>
                </a:lnTo>
                <a:lnTo>
                  <a:pt x="47" y="2484"/>
                </a:lnTo>
                <a:lnTo>
                  <a:pt x="54" y="2482"/>
                </a:lnTo>
                <a:lnTo>
                  <a:pt x="61" y="2481"/>
                </a:lnTo>
                <a:lnTo>
                  <a:pt x="69" y="2479"/>
                </a:lnTo>
                <a:lnTo>
                  <a:pt x="77" y="2478"/>
                </a:lnTo>
                <a:lnTo>
                  <a:pt x="86" y="2479"/>
                </a:lnTo>
                <a:lnTo>
                  <a:pt x="95" y="2481"/>
                </a:lnTo>
                <a:lnTo>
                  <a:pt x="245" y="2178"/>
                </a:lnTo>
                <a:lnTo>
                  <a:pt x="245" y="0"/>
                </a:lnTo>
                <a:lnTo>
                  <a:pt x="281" y="0"/>
                </a:lnTo>
                <a:close/>
              </a:path>
            </a:pathLst>
          </a:custGeom>
          <a:solidFill>
            <a:srgbClr val="595959"/>
          </a:solidFill>
          <a:ln w="9525">
            <a:noFill/>
            <a:round/>
            <a:headEnd/>
            <a:tailEnd/>
          </a:ln>
        </p:spPr>
        <p:txBody>
          <a:bodyPr vert="horz" wrap="square" lIns="90849" tIns="45425" rIns="90849" bIns="45425" numCol="1" anchor="t" anchorCtr="0" compatLnSpc="1">
            <a:prstTxWarp prst="textNoShape">
              <a:avLst/>
            </a:prstTxWarp>
          </a:bodyPr>
          <a:lstStyle/>
          <a:p>
            <a:pPr defTabSz="912665">
              <a:defRPr/>
            </a:pPr>
            <a:endParaRPr lang="en-US" sz="1700">
              <a:solidFill>
                <a:prstClr val="black">
                  <a:lumMod val="65000"/>
                  <a:lumOff val="35000"/>
                </a:prstClr>
              </a:solidFill>
              <a:latin typeface="Trebuchet MS" panose="020B0603020202020204" pitchFamily="34" charset="0"/>
            </a:endParaRPr>
          </a:p>
        </p:txBody>
      </p:sp>
      <p:sp>
        <p:nvSpPr>
          <p:cNvPr id="51" name="TextBox 50"/>
          <p:cNvSpPr txBox="1"/>
          <p:nvPr/>
        </p:nvSpPr>
        <p:spPr>
          <a:xfrm>
            <a:off x="378690" y="2135882"/>
            <a:ext cx="1061569" cy="491847"/>
          </a:xfrm>
          <a:prstGeom prst="rect">
            <a:avLst/>
          </a:prstGeom>
          <a:noFill/>
        </p:spPr>
        <p:txBody>
          <a:bodyPr wrap="square" lIns="90849" tIns="45425" rIns="90849" bIns="45425" rtlCol="0">
            <a:spAutoFit/>
          </a:bodyPr>
          <a:lstStyle/>
          <a:p>
            <a:pPr algn="r" defTabSz="912665">
              <a:defRPr/>
            </a:pPr>
            <a:r>
              <a:rPr lang="en-US" sz="1300" b="1" dirty="0">
                <a:solidFill>
                  <a:srgbClr val="FFC000"/>
                </a:solidFill>
                <a:latin typeface="Trebuchet MS" panose="020B0603020202020204" pitchFamily="34" charset="0"/>
              </a:rPr>
              <a:t>CONSUMER </a:t>
            </a:r>
            <a:br>
              <a:rPr lang="en-US" sz="1300" b="1" dirty="0">
                <a:solidFill>
                  <a:srgbClr val="FFC000"/>
                </a:solidFill>
                <a:latin typeface="Trebuchet MS" panose="020B0603020202020204" pitchFamily="34" charset="0"/>
              </a:rPr>
            </a:br>
            <a:r>
              <a:rPr lang="en-US" sz="1300" b="1" dirty="0">
                <a:solidFill>
                  <a:srgbClr val="FFC000"/>
                </a:solidFill>
                <a:latin typeface="Trebuchet MS" panose="020B0603020202020204" pitchFamily="34" charset="0"/>
              </a:rPr>
              <a:t>FACING ISP</a:t>
            </a:r>
            <a:endParaRPr lang="en-US" sz="1300" dirty="0">
              <a:solidFill>
                <a:srgbClr val="FFC000"/>
              </a:solidFill>
              <a:latin typeface="Trebuchet MS" panose="020B0603020202020204" pitchFamily="34" charset="0"/>
            </a:endParaRPr>
          </a:p>
        </p:txBody>
      </p:sp>
      <p:sp>
        <p:nvSpPr>
          <p:cNvPr id="53" name="TextBox 52"/>
          <p:cNvSpPr txBox="1"/>
          <p:nvPr/>
        </p:nvSpPr>
        <p:spPr>
          <a:xfrm>
            <a:off x="2199523" y="4510730"/>
            <a:ext cx="1825200" cy="691902"/>
          </a:xfrm>
          <a:prstGeom prst="rect">
            <a:avLst/>
          </a:prstGeom>
          <a:noFill/>
        </p:spPr>
        <p:txBody>
          <a:bodyPr wrap="square" lIns="90849" tIns="45425" rIns="90849" bIns="45425" rtlCol="0">
            <a:spAutoFit/>
          </a:bodyPr>
          <a:lstStyle/>
          <a:p>
            <a:pPr marL="224517" indent="-224517" defTabSz="912665">
              <a:spcBef>
                <a:spcPts val="395"/>
              </a:spcBef>
              <a:buFont typeface="Wingdings" panose="05000000000000000000" pitchFamily="2" charset="2"/>
              <a:buChar char="§"/>
              <a:defRPr/>
            </a:pPr>
            <a:r>
              <a:rPr lang="en-US" sz="1300" dirty="0">
                <a:solidFill>
                  <a:prstClr val="black">
                    <a:lumMod val="65000"/>
                    <a:lumOff val="35000"/>
                  </a:prstClr>
                </a:solidFill>
                <a:latin typeface="Trebuchet MS" panose="020B0603020202020204" pitchFamily="34" charset="0"/>
              </a:rPr>
              <a:t>Launch of </a:t>
            </a:r>
            <a:r>
              <a:rPr lang="en-US" sz="1300" b="1" dirty="0">
                <a:solidFill>
                  <a:prstClr val="black">
                    <a:lumMod val="65000"/>
                    <a:lumOff val="35000"/>
                  </a:prstClr>
                </a:solidFill>
                <a:latin typeface="Trebuchet MS" panose="020B0603020202020204" pitchFamily="34" charset="0"/>
              </a:rPr>
              <a:t>MPLS &amp; Data Center services</a:t>
            </a:r>
            <a:r>
              <a:rPr lang="en-US" sz="1300" dirty="0">
                <a:solidFill>
                  <a:prstClr val="black">
                    <a:lumMod val="65000"/>
                    <a:lumOff val="35000"/>
                  </a:prstClr>
                </a:solidFill>
                <a:latin typeface="Trebuchet MS" panose="020B0603020202020204" pitchFamily="34" charset="0"/>
              </a:rPr>
              <a:t> in India</a:t>
            </a:r>
          </a:p>
        </p:txBody>
      </p:sp>
      <p:sp>
        <p:nvSpPr>
          <p:cNvPr id="56" name="TextBox 55"/>
          <p:cNvSpPr txBox="1"/>
          <p:nvPr/>
        </p:nvSpPr>
        <p:spPr>
          <a:xfrm>
            <a:off x="96373" y="4510730"/>
            <a:ext cx="1825200" cy="491847"/>
          </a:xfrm>
          <a:prstGeom prst="rect">
            <a:avLst/>
          </a:prstGeom>
          <a:noFill/>
        </p:spPr>
        <p:txBody>
          <a:bodyPr wrap="square" lIns="90849" tIns="45425" rIns="90849" bIns="45425" rtlCol="0">
            <a:spAutoFit/>
          </a:bodyPr>
          <a:lstStyle/>
          <a:p>
            <a:pPr marL="224517" indent="-224517" defTabSz="912665">
              <a:spcBef>
                <a:spcPts val="395"/>
              </a:spcBef>
              <a:buFont typeface="Wingdings" panose="05000000000000000000" pitchFamily="2" charset="2"/>
              <a:buChar char="§"/>
              <a:defRPr/>
            </a:pPr>
            <a:r>
              <a:rPr lang="en-US" sz="1300" b="1" dirty="0">
                <a:solidFill>
                  <a:prstClr val="black">
                    <a:lumMod val="65000"/>
                    <a:lumOff val="35000"/>
                  </a:prstClr>
                </a:solidFill>
                <a:latin typeface="Trebuchet MS" panose="020B0603020202020204" pitchFamily="34" charset="0"/>
              </a:rPr>
              <a:t>First private ISP</a:t>
            </a:r>
            <a:r>
              <a:rPr lang="en-US" sz="1300" dirty="0">
                <a:solidFill>
                  <a:prstClr val="black">
                    <a:lumMod val="65000"/>
                    <a:lumOff val="35000"/>
                  </a:prstClr>
                </a:solidFill>
                <a:latin typeface="Trebuchet MS" panose="020B0603020202020204" pitchFamily="34" charset="0"/>
              </a:rPr>
              <a:t> in India</a:t>
            </a:r>
          </a:p>
        </p:txBody>
      </p:sp>
      <p:sp>
        <p:nvSpPr>
          <p:cNvPr id="57" name="TextBox 56"/>
          <p:cNvSpPr txBox="1"/>
          <p:nvPr/>
        </p:nvSpPr>
        <p:spPr>
          <a:xfrm>
            <a:off x="4315507" y="4510730"/>
            <a:ext cx="1825200" cy="491847"/>
          </a:xfrm>
          <a:prstGeom prst="rect">
            <a:avLst/>
          </a:prstGeom>
          <a:noFill/>
        </p:spPr>
        <p:txBody>
          <a:bodyPr wrap="square" lIns="90849" tIns="45425" rIns="90849" bIns="45425" rtlCol="0">
            <a:spAutoFit/>
          </a:bodyPr>
          <a:lstStyle/>
          <a:p>
            <a:pPr marL="224517" indent="-224517" defTabSz="912665">
              <a:spcBef>
                <a:spcPts val="395"/>
              </a:spcBef>
              <a:buFont typeface="Wingdings" panose="05000000000000000000" pitchFamily="2" charset="2"/>
              <a:buChar char="§"/>
              <a:defRPr/>
            </a:pPr>
            <a:r>
              <a:rPr lang="en-US" sz="1300" dirty="0">
                <a:solidFill>
                  <a:prstClr val="black">
                    <a:lumMod val="65000"/>
                    <a:lumOff val="35000"/>
                  </a:prstClr>
                </a:solidFill>
                <a:latin typeface="Trebuchet MS" panose="020B0603020202020204" pitchFamily="34" charset="0"/>
              </a:rPr>
              <a:t>Launch of </a:t>
            </a:r>
            <a:r>
              <a:rPr lang="en-US" sz="1300" b="1" dirty="0">
                <a:solidFill>
                  <a:prstClr val="black">
                    <a:lumMod val="65000"/>
                    <a:lumOff val="35000"/>
                  </a:prstClr>
                </a:solidFill>
                <a:latin typeface="Trebuchet MS" panose="020B0603020202020204" pitchFamily="34" charset="0"/>
              </a:rPr>
              <a:t>Cloud </a:t>
            </a:r>
            <a:r>
              <a:rPr lang="en-US" sz="1300" dirty="0">
                <a:solidFill>
                  <a:prstClr val="black">
                    <a:lumMod val="65000"/>
                    <a:lumOff val="35000"/>
                  </a:prstClr>
                </a:solidFill>
                <a:latin typeface="Trebuchet MS" panose="020B0603020202020204" pitchFamily="34" charset="0"/>
              </a:rPr>
              <a:t>services</a:t>
            </a:r>
          </a:p>
        </p:txBody>
      </p:sp>
      <p:sp>
        <p:nvSpPr>
          <p:cNvPr id="58" name="TextBox 57"/>
          <p:cNvSpPr txBox="1"/>
          <p:nvPr/>
        </p:nvSpPr>
        <p:spPr>
          <a:xfrm>
            <a:off x="5912909" y="2135882"/>
            <a:ext cx="1825200" cy="491847"/>
          </a:xfrm>
          <a:prstGeom prst="rect">
            <a:avLst/>
          </a:prstGeom>
          <a:noFill/>
        </p:spPr>
        <p:txBody>
          <a:bodyPr wrap="square" lIns="90849" tIns="45425" rIns="90849" bIns="45425" rtlCol="0">
            <a:spAutoFit/>
          </a:bodyPr>
          <a:lstStyle/>
          <a:p>
            <a:pPr algn="r" defTabSz="912665">
              <a:defRPr/>
            </a:pPr>
            <a:r>
              <a:rPr lang="en-US" sz="1300" b="1">
                <a:solidFill>
                  <a:srgbClr val="92CDDC">
                    <a:lumMod val="75000"/>
                  </a:srgbClr>
                </a:solidFill>
                <a:latin typeface="Trebuchet MS" panose="020B0603020202020204" pitchFamily="34" charset="0"/>
              </a:rPr>
              <a:t>CONVERGED ICT SERVICES PROVIDER</a:t>
            </a:r>
          </a:p>
        </p:txBody>
      </p:sp>
      <p:sp>
        <p:nvSpPr>
          <p:cNvPr id="59" name="TextBox 58"/>
          <p:cNvSpPr txBox="1"/>
          <p:nvPr/>
        </p:nvSpPr>
        <p:spPr>
          <a:xfrm>
            <a:off x="6398105" y="4510729"/>
            <a:ext cx="1825200" cy="691902"/>
          </a:xfrm>
          <a:prstGeom prst="rect">
            <a:avLst/>
          </a:prstGeom>
          <a:noFill/>
        </p:spPr>
        <p:txBody>
          <a:bodyPr wrap="square" lIns="90849" tIns="45425" rIns="90849" bIns="45425" rtlCol="0">
            <a:spAutoFit/>
          </a:bodyPr>
          <a:lstStyle/>
          <a:p>
            <a:pPr marL="224517" indent="-224517" defTabSz="912665">
              <a:spcBef>
                <a:spcPts val="395"/>
              </a:spcBef>
              <a:buFont typeface="Wingdings" panose="05000000000000000000" pitchFamily="2" charset="2"/>
              <a:buChar char="§"/>
              <a:defRPr/>
            </a:pPr>
            <a:r>
              <a:rPr lang="en-US" sz="1300" dirty="0">
                <a:solidFill>
                  <a:prstClr val="black">
                    <a:lumMod val="65000"/>
                    <a:lumOff val="35000"/>
                  </a:prstClr>
                </a:solidFill>
                <a:latin typeface="Trebuchet MS" panose="020B0603020202020204" pitchFamily="34" charset="0"/>
              </a:rPr>
              <a:t>Launch of </a:t>
            </a:r>
            <a:r>
              <a:rPr lang="en-US" sz="1300" b="1" dirty="0">
                <a:solidFill>
                  <a:prstClr val="black">
                    <a:lumMod val="65000"/>
                    <a:lumOff val="35000"/>
                  </a:prstClr>
                </a:solidFill>
                <a:latin typeface="Trebuchet MS" panose="020B0603020202020204" pitchFamily="34" charset="0"/>
              </a:rPr>
              <a:t>private and hybrid cloud services</a:t>
            </a:r>
            <a:endParaRPr lang="en-US" sz="1300" dirty="0">
              <a:solidFill>
                <a:prstClr val="black">
                  <a:lumMod val="65000"/>
                  <a:lumOff val="35000"/>
                </a:prstClr>
              </a:solidFill>
              <a:latin typeface="Trebuchet MS" panose="020B0603020202020204" pitchFamily="34" charset="0"/>
            </a:endParaRPr>
          </a:p>
        </p:txBody>
      </p:sp>
      <p:sp>
        <p:nvSpPr>
          <p:cNvPr id="60" name="TextBox 59"/>
          <p:cNvSpPr txBox="1"/>
          <p:nvPr/>
        </p:nvSpPr>
        <p:spPr>
          <a:xfrm>
            <a:off x="8512469" y="2135882"/>
            <a:ext cx="1324923" cy="322570"/>
          </a:xfrm>
          <a:prstGeom prst="rect">
            <a:avLst/>
          </a:prstGeom>
          <a:noFill/>
        </p:spPr>
        <p:txBody>
          <a:bodyPr wrap="square" lIns="90849" tIns="45425" rIns="90849" bIns="45425" rtlCol="0">
            <a:spAutoFit/>
          </a:bodyPr>
          <a:lstStyle/>
          <a:p>
            <a:pPr algn="r" defTabSz="912665">
              <a:defRPr/>
            </a:pPr>
            <a:r>
              <a:rPr lang="en-US" sz="1500" b="1" dirty="0" err="1">
                <a:solidFill>
                  <a:srgbClr val="FAC08F">
                    <a:lumMod val="75000"/>
                  </a:srgbClr>
                </a:solidFill>
                <a:latin typeface="Trebuchet MS" panose="020B0603020202020204" pitchFamily="34" charset="0"/>
              </a:rPr>
              <a:t>cloud@core</a:t>
            </a:r>
            <a:endParaRPr lang="en-US" sz="1500" b="1" dirty="0">
              <a:solidFill>
                <a:srgbClr val="FAC08F">
                  <a:lumMod val="75000"/>
                </a:srgbClr>
              </a:solidFill>
              <a:latin typeface="Trebuchet MS" panose="020B0603020202020204" pitchFamily="34" charset="0"/>
            </a:endParaRPr>
          </a:p>
        </p:txBody>
      </p:sp>
      <p:sp>
        <p:nvSpPr>
          <p:cNvPr id="63" name="TextBox 62"/>
          <p:cNvSpPr txBox="1"/>
          <p:nvPr/>
        </p:nvSpPr>
        <p:spPr>
          <a:xfrm>
            <a:off x="1714343" y="2135881"/>
            <a:ext cx="1825200" cy="691902"/>
          </a:xfrm>
          <a:prstGeom prst="rect">
            <a:avLst/>
          </a:prstGeom>
          <a:noFill/>
        </p:spPr>
        <p:txBody>
          <a:bodyPr wrap="square" lIns="90849" tIns="45425" rIns="90849" bIns="45425" rtlCol="0">
            <a:spAutoFit/>
          </a:bodyPr>
          <a:lstStyle/>
          <a:p>
            <a:pPr algn="r" defTabSz="912665">
              <a:defRPr/>
            </a:pPr>
            <a:r>
              <a:rPr lang="en-US" sz="1300" b="1">
                <a:solidFill>
                  <a:srgbClr val="D99694">
                    <a:lumMod val="75000"/>
                  </a:srgbClr>
                </a:solidFill>
                <a:latin typeface="Trebuchet MS" panose="020B0603020202020204" pitchFamily="34" charset="0"/>
              </a:rPr>
              <a:t>SHIFT TO AN ENTERPRISE SERVICES COMPANY</a:t>
            </a:r>
            <a:endParaRPr lang="en-US" sz="1300">
              <a:solidFill>
                <a:srgbClr val="D99694">
                  <a:lumMod val="75000"/>
                </a:srgbClr>
              </a:solidFill>
              <a:latin typeface="Trebuchet MS" panose="020B0603020202020204" pitchFamily="34" charset="0"/>
            </a:endParaRPr>
          </a:p>
        </p:txBody>
      </p:sp>
      <p:sp>
        <p:nvSpPr>
          <p:cNvPr id="65" name="TextBox 64"/>
          <p:cNvSpPr txBox="1"/>
          <p:nvPr/>
        </p:nvSpPr>
        <p:spPr>
          <a:xfrm>
            <a:off x="3813627" y="2135899"/>
            <a:ext cx="1825200" cy="891956"/>
          </a:xfrm>
          <a:prstGeom prst="rect">
            <a:avLst/>
          </a:prstGeom>
          <a:noFill/>
        </p:spPr>
        <p:txBody>
          <a:bodyPr wrap="square" lIns="90849" tIns="45425" rIns="90849" bIns="45425" rtlCol="0">
            <a:spAutoFit/>
          </a:bodyPr>
          <a:lstStyle/>
          <a:p>
            <a:pPr algn="r" defTabSz="912665">
              <a:defRPr/>
            </a:pPr>
            <a:r>
              <a:rPr lang="en-US" sz="1300" b="1">
                <a:solidFill>
                  <a:srgbClr val="B2A2C7">
                    <a:lumMod val="75000"/>
                  </a:srgbClr>
                </a:solidFill>
                <a:latin typeface="Trebuchet MS" panose="020B0603020202020204" pitchFamily="34" charset="0"/>
              </a:rPr>
              <a:t>FULL-FLEDGED TRANSFORMATION INTO AN ENTERPRISE SERVICES COMPANY</a:t>
            </a:r>
            <a:endParaRPr lang="en-US" sz="1300">
              <a:solidFill>
                <a:srgbClr val="B2A2C7">
                  <a:lumMod val="75000"/>
                </a:srgbClr>
              </a:solidFill>
              <a:latin typeface="Trebuchet MS" panose="020B0603020202020204" pitchFamily="34" charset="0"/>
            </a:endParaRPr>
          </a:p>
        </p:txBody>
      </p:sp>
      <p:sp>
        <p:nvSpPr>
          <p:cNvPr id="70" name="TextBox 69"/>
          <p:cNvSpPr txBox="1"/>
          <p:nvPr/>
        </p:nvSpPr>
        <p:spPr>
          <a:xfrm>
            <a:off x="8512469" y="4510750"/>
            <a:ext cx="1825200" cy="891956"/>
          </a:xfrm>
          <a:prstGeom prst="rect">
            <a:avLst/>
          </a:prstGeom>
          <a:noFill/>
        </p:spPr>
        <p:txBody>
          <a:bodyPr wrap="square" lIns="90849" tIns="45425" rIns="90849" bIns="45425" rtlCol="0">
            <a:spAutoFit/>
          </a:bodyPr>
          <a:lstStyle/>
          <a:p>
            <a:pPr marL="224517" indent="-224517" defTabSz="912665">
              <a:spcBef>
                <a:spcPts val="395"/>
              </a:spcBef>
              <a:buFont typeface="Wingdings" panose="05000000000000000000" pitchFamily="2" charset="2"/>
              <a:buChar char="§"/>
              <a:defRPr/>
            </a:pPr>
            <a:r>
              <a:rPr lang="en-US" sz="1300" dirty="0">
                <a:solidFill>
                  <a:prstClr val="black">
                    <a:lumMod val="65000"/>
                    <a:lumOff val="35000"/>
                  </a:prstClr>
                </a:solidFill>
                <a:latin typeface="Trebuchet MS" panose="020B0603020202020204" pitchFamily="34" charset="0"/>
              </a:rPr>
              <a:t>Launch of complete end-to-end </a:t>
            </a:r>
            <a:r>
              <a:rPr lang="en-US" sz="1300" b="1" dirty="0">
                <a:solidFill>
                  <a:prstClr val="black">
                    <a:lumMod val="65000"/>
                    <a:lumOff val="35000"/>
                  </a:prstClr>
                </a:solidFill>
                <a:latin typeface="Trebuchet MS" panose="020B0603020202020204" pitchFamily="34" charset="0"/>
              </a:rPr>
              <a:t>digital ICT </a:t>
            </a:r>
            <a:r>
              <a:rPr lang="en-US" sz="1300" dirty="0">
                <a:solidFill>
                  <a:prstClr val="black">
                    <a:lumMod val="65000"/>
                    <a:lumOff val="35000"/>
                  </a:prstClr>
                </a:solidFill>
                <a:latin typeface="Trebuchet MS" panose="020B0603020202020204" pitchFamily="34" charset="0"/>
              </a:rPr>
              <a:t>services</a:t>
            </a:r>
          </a:p>
        </p:txBody>
      </p:sp>
      <p:sp>
        <p:nvSpPr>
          <p:cNvPr id="2" name="Title 1">
            <a:extLst>
              <a:ext uri="{FF2B5EF4-FFF2-40B4-BE49-F238E27FC236}">
                <a16:creationId xmlns:a16="http://schemas.microsoft.com/office/drawing/2014/main" id="{CBEB1F71-7DF1-4BE9-A195-A52DA8517618}"/>
              </a:ext>
            </a:extLst>
          </p:cNvPr>
          <p:cNvSpPr>
            <a:spLocks noGrp="1"/>
          </p:cNvSpPr>
          <p:nvPr>
            <p:ph type="ctrTitle"/>
          </p:nvPr>
        </p:nvSpPr>
        <p:spPr>
          <a:xfrm>
            <a:off x="484801" y="518974"/>
            <a:ext cx="7484099" cy="461665"/>
          </a:xfrm>
        </p:spPr>
        <p:txBody>
          <a:bodyPr/>
          <a:lstStyle/>
          <a:p>
            <a:r>
              <a:rPr lang="en-IN" dirty="0">
                <a:solidFill>
                  <a:schemeClr val="tx1">
                    <a:lumMod val="50000"/>
                    <a:lumOff val="50000"/>
                  </a:schemeClr>
                </a:solidFill>
              </a:rPr>
              <a:t>SIFY’S JOURNEY: 25 YEARS OF TRANSFORMATION</a:t>
            </a:r>
          </a:p>
        </p:txBody>
      </p:sp>
      <p:sp>
        <p:nvSpPr>
          <p:cNvPr id="47" name="Freeform 27">
            <a:extLst>
              <a:ext uri="{FF2B5EF4-FFF2-40B4-BE49-F238E27FC236}">
                <a16:creationId xmlns:a16="http://schemas.microsoft.com/office/drawing/2014/main" id="{602392C2-6324-44E6-B05A-8F04E56FA9DE}"/>
              </a:ext>
            </a:extLst>
          </p:cNvPr>
          <p:cNvSpPr>
            <a:spLocks/>
          </p:cNvSpPr>
          <p:nvPr/>
        </p:nvSpPr>
        <p:spPr bwMode="auto">
          <a:xfrm>
            <a:off x="3390319" y="2089151"/>
            <a:ext cx="149224" cy="1395532"/>
          </a:xfrm>
          <a:custGeom>
            <a:avLst/>
            <a:gdLst/>
            <a:ahLst/>
            <a:cxnLst>
              <a:cxn ang="0">
                <a:pos x="281" y="2183"/>
              </a:cxn>
              <a:cxn ang="0">
                <a:pos x="126" y="2496"/>
              </a:cxn>
              <a:cxn ang="0">
                <a:pos x="138" y="2508"/>
              </a:cxn>
              <a:cxn ang="0">
                <a:pos x="146" y="2523"/>
              </a:cxn>
              <a:cxn ang="0">
                <a:pos x="151" y="2538"/>
              </a:cxn>
              <a:cxn ang="0">
                <a:pos x="154" y="2555"/>
              </a:cxn>
              <a:cxn ang="0">
                <a:pos x="152" y="2571"/>
              </a:cxn>
              <a:cxn ang="0">
                <a:pos x="148" y="2585"/>
              </a:cxn>
              <a:cxn ang="0">
                <a:pos x="140" y="2599"/>
              </a:cxn>
              <a:cxn ang="0">
                <a:pos x="131" y="2609"/>
              </a:cxn>
              <a:cxn ang="0">
                <a:pos x="120" y="2619"/>
              </a:cxn>
              <a:cxn ang="0">
                <a:pos x="107" y="2626"/>
              </a:cxn>
              <a:cxn ang="0">
                <a:pos x="92" y="2631"/>
              </a:cxn>
              <a:cxn ang="0">
                <a:pos x="77" y="2632"/>
              </a:cxn>
              <a:cxn ang="0">
                <a:pos x="61" y="2631"/>
              </a:cxn>
              <a:cxn ang="0">
                <a:pos x="47" y="2626"/>
              </a:cxn>
              <a:cxn ang="0">
                <a:pos x="34" y="2619"/>
              </a:cxn>
              <a:cxn ang="0">
                <a:pos x="22" y="2609"/>
              </a:cxn>
              <a:cxn ang="0">
                <a:pos x="13" y="2599"/>
              </a:cxn>
              <a:cxn ang="0">
                <a:pos x="6" y="2585"/>
              </a:cxn>
              <a:cxn ang="0">
                <a:pos x="2" y="2571"/>
              </a:cxn>
              <a:cxn ang="0">
                <a:pos x="0" y="2555"/>
              </a:cxn>
              <a:cxn ang="0">
                <a:pos x="2" y="2540"/>
              </a:cxn>
              <a:cxn ang="0">
                <a:pos x="6" y="2525"/>
              </a:cxn>
              <a:cxn ang="0">
                <a:pos x="13" y="2513"/>
              </a:cxn>
              <a:cxn ang="0">
                <a:pos x="22" y="2501"/>
              </a:cxn>
              <a:cxn ang="0">
                <a:pos x="34" y="2491"/>
              </a:cxn>
              <a:cxn ang="0">
                <a:pos x="47" y="2484"/>
              </a:cxn>
              <a:cxn ang="0">
                <a:pos x="61" y="2481"/>
              </a:cxn>
              <a:cxn ang="0">
                <a:pos x="77" y="2478"/>
              </a:cxn>
              <a:cxn ang="0">
                <a:pos x="95" y="2481"/>
              </a:cxn>
              <a:cxn ang="0">
                <a:pos x="245" y="0"/>
              </a:cxn>
            </a:cxnLst>
            <a:rect l="0" t="0" r="r" b="b"/>
            <a:pathLst>
              <a:path w="281" h="2632">
                <a:moveTo>
                  <a:pt x="281" y="0"/>
                </a:moveTo>
                <a:lnTo>
                  <a:pt x="281" y="2183"/>
                </a:lnTo>
                <a:lnTo>
                  <a:pt x="279" y="2190"/>
                </a:lnTo>
                <a:lnTo>
                  <a:pt x="126" y="2496"/>
                </a:lnTo>
                <a:lnTo>
                  <a:pt x="132" y="2502"/>
                </a:lnTo>
                <a:lnTo>
                  <a:pt x="138" y="2508"/>
                </a:lnTo>
                <a:lnTo>
                  <a:pt x="143" y="2516"/>
                </a:lnTo>
                <a:lnTo>
                  <a:pt x="146" y="2523"/>
                </a:lnTo>
                <a:lnTo>
                  <a:pt x="149" y="2530"/>
                </a:lnTo>
                <a:lnTo>
                  <a:pt x="151" y="2538"/>
                </a:lnTo>
                <a:lnTo>
                  <a:pt x="154" y="2547"/>
                </a:lnTo>
                <a:lnTo>
                  <a:pt x="154" y="2555"/>
                </a:lnTo>
                <a:lnTo>
                  <a:pt x="154" y="2564"/>
                </a:lnTo>
                <a:lnTo>
                  <a:pt x="152" y="2571"/>
                </a:lnTo>
                <a:lnTo>
                  <a:pt x="150" y="2578"/>
                </a:lnTo>
                <a:lnTo>
                  <a:pt x="148" y="2585"/>
                </a:lnTo>
                <a:lnTo>
                  <a:pt x="144" y="2593"/>
                </a:lnTo>
                <a:lnTo>
                  <a:pt x="140" y="2599"/>
                </a:lnTo>
                <a:lnTo>
                  <a:pt x="136" y="2605"/>
                </a:lnTo>
                <a:lnTo>
                  <a:pt x="131" y="2609"/>
                </a:lnTo>
                <a:lnTo>
                  <a:pt x="126" y="2614"/>
                </a:lnTo>
                <a:lnTo>
                  <a:pt x="120" y="2619"/>
                </a:lnTo>
                <a:lnTo>
                  <a:pt x="114" y="2623"/>
                </a:lnTo>
                <a:lnTo>
                  <a:pt x="107" y="2626"/>
                </a:lnTo>
                <a:lnTo>
                  <a:pt x="99" y="2629"/>
                </a:lnTo>
                <a:lnTo>
                  <a:pt x="92" y="2631"/>
                </a:lnTo>
                <a:lnTo>
                  <a:pt x="85" y="2632"/>
                </a:lnTo>
                <a:lnTo>
                  <a:pt x="77" y="2632"/>
                </a:lnTo>
                <a:lnTo>
                  <a:pt x="69" y="2632"/>
                </a:lnTo>
                <a:lnTo>
                  <a:pt x="61" y="2631"/>
                </a:lnTo>
                <a:lnTo>
                  <a:pt x="54" y="2629"/>
                </a:lnTo>
                <a:lnTo>
                  <a:pt x="47" y="2626"/>
                </a:lnTo>
                <a:lnTo>
                  <a:pt x="40" y="2623"/>
                </a:lnTo>
                <a:lnTo>
                  <a:pt x="34" y="2619"/>
                </a:lnTo>
                <a:lnTo>
                  <a:pt x="28" y="2614"/>
                </a:lnTo>
                <a:lnTo>
                  <a:pt x="22" y="2609"/>
                </a:lnTo>
                <a:lnTo>
                  <a:pt x="18" y="2605"/>
                </a:lnTo>
                <a:lnTo>
                  <a:pt x="13" y="2599"/>
                </a:lnTo>
                <a:lnTo>
                  <a:pt x="9" y="2593"/>
                </a:lnTo>
                <a:lnTo>
                  <a:pt x="6" y="2585"/>
                </a:lnTo>
                <a:lnTo>
                  <a:pt x="3" y="2578"/>
                </a:lnTo>
                <a:lnTo>
                  <a:pt x="2" y="2571"/>
                </a:lnTo>
                <a:lnTo>
                  <a:pt x="1" y="2564"/>
                </a:lnTo>
                <a:lnTo>
                  <a:pt x="0" y="2555"/>
                </a:lnTo>
                <a:lnTo>
                  <a:pt x="1" y="2548"/>
                </a:lnTo>
                <a:lnTo>
                  <a:pt x="2" y="2540"/>
                </a:lnTo>
                <a:lnTo>
                  <a:pt x="3" y="2532"/>
                </a:lnTo>
                <a:lnTo>
                  <a:pt x="6" y="2525"/>
                </a:lnTo>
                <a:lnTo>
                  <a:pt x="9" y="2519"/>
                </a:lnTo>
                <a:lnTo>
                  <a:pt x="13" y="2513"/>
                </a:lnTo>
                <a:lnTo>
                  <a:pt x="18" y="2507"/>
                </a:lnTo>
                <a:lnTo>
                  <a:pt x="22" y="2501"/>
                </a:lnTo>
                <a:lnTo>
                  <a:pt x="28" y="2496"/>
                </a:lnTo>
                <a:lnTo>
                  <a:pt x="34" y="2491"/>
                </a:lnTo>
                <a:lnTo>
                  <a:pt x="40" y="2488"/>
                </a:lnTo>
                <a:lnTo>
                  <a:pt x="47" y="2484"/>
                </a:lnTo>
                <a:lnTo>
                  <a:pt x="54" y="2482"/>
                </a:lnTo>
                <a:lnTo>
                  <a:pt x="61" y="2481"/>
                </a:lnTo>
                <a:lnTo>
                  <a:pt x="69" y="2479"/>
                </a:lnTo>
                <a:lnTo>
                  <a:pt x="77" y="2478"/>
                </a:lnTo>
                <a:lnTo>
                  <a:pt x="86" y="2479"/>
                </a:lnTo>
                <a:lnTo>
                  <a:pt x="95" y="2481"/>
                </a:lnTo>
                <a:lnTo>
                  <a:pt x="245" y="2178"/>
                </a:lnTo>
                <a:lnTo>
                  <a:pt x="245" y="0"/>
                </a:lnTo>
                <a:lnTo>
                  <a:pt x="281" y="0"/>
                </a:lnTo>
                <a:close/>
              </a:path>
            </a:pathLst>
          </a:custGeom>
          <a:solidFill>
            <a:srgbClr val="595959"/>
          </a:solidFill>
          <a:ln w="9525">
            <a:noFill/>
            <a:round/>
            <a:headEnd/>
            <a:tailEnd/>
          </a:ln>
        </p:spPr>
        <p:txBody>
          <a:bodyPr vert="horz" wrap="square" lIns="90849" tIns="45425" rIns="90849" bIns="45425" numCol="1" anchor="t" anchorCtr="0" compatLnSpc="1">
            <a:prstTxWarp prst="textNoShape">
              <a:avLst/>
            </a:prstTxWarp>
          </a:bodyPr>
          <a:lstStyle/>
          <a:p>
            <a:pPr defTabSz="912665">
              <a:defRPr/>
            </a:pPr>
            <a:endParaRPr lang="en-US" sz="1700">
              <a:solidFill>
                <a:prstClr val="black">
                  <a:lumMod val="65000"/>
                  <a:lumOff val="35000"/>
                </a:prstClr>
              </a:solidFill>
              <a:latin typeface="Trebuchet MS" panose="020B0603020202020204" pitchFamily="34" charset="0"/>
            </a:endParaRPr>
          </a:p>
        </p:txBody>
      </p:sp>
      <p:sp>
        <p:nvSpPr>
          <p:cNvPr id="49" name="Freeform 27">
            <a:extLst>
              <a:ext uri="{FF2B5EF4-FFF2-40B4-BE49-F238E27FC236}">
                <a16:creationId xmlns:a16="http://schemas.microsoft.com/office/drawing/2014/main" id="{B529B6CE-CAD7-4FF2-9E27-D44C2B2E96E9}"/>
              </a:ext>
            </a:extLst>
          </p:cNvPr>
          <p:cNvSpPr>
            <a:spLocks/>
          </p:cNvSpPr>
          <p:nvPr/>
        </p:nvSpPr>
        <p:spPr bwMode="auto">
          <a:xfrm>
            <a:off x="5489601" y="2089151"/>
            <a:ext cx="149224" cy="1395532"/>
          </a:xfrm>
          <a:custGeom>
            <a:avLst/>
            <a:gdLst/>
            <a:ahLst/>
            <a:cxnLst>
              <a:cxn ang="0">
                <a:pos x="281" y="2183"/>
              </a:cxn>
              <a:cxn ang="0">
                <a:pos x="126" y="2496"/>
              </a:cxn>
              <a:cxn ang="0">
                <a:pos x="138" y="2508"/>
              </a:cxn>
              <a:cxn ang="0">
                <a:pos x="146" y="2523"/>
              </a:cxn>
              <a:cxn ang="0">
                <a:pos x="151" y="2538"/>
              </a:cxn>
              <a:cxn ang="0">
                <a:pos x="154" y="2555"/>
              </a:cxn>
              <a:cxn ang="0">
                <a:pos x="152" y="2571"/>
              </a:cxn>
              <a:cxn ang="0">
                <a:pos x="148" y="2585"/>
              </a:cxn>
              <a:cxn ang="0">
                <a:pos x="140" y="2599"/>
              </a:cxn>
              <a:cxn ang="0">
                <a:pos x="131" y="2609"/>
              </a:cxn>
              <a:cxn ang="0">
                <a:pos x="120" y="2619"/>
              </a:cxn>
              <a:cxn ang="0">
                <a:pos x="107" y="2626"/>
              </a:cxn>
              <a:cxn ang="0">
                <a:pos x="92" y="2631"/>
              </a:cxn>
              <a:cxn ang="0">
                <a:pos x="77" y="2632"/>
              </a:cxn>
              <a:cxn ang="0">
                <a:pos x="61" y="2631"/>
              </a:cxn>
              <a:cxn ang="0">
                <a:pos x="47" y="2626"/>
              </a:cxn>
              <a:cxn ang="0">
                <a:pos x="34" y="2619"/>
              </a:cxn>
              <a:cxn ang="0">
                <a:pos x="22" y="2609"/>
              </a:cxn>
              <a:cxn ang="0">
                <a:pos x="13" y="2599"/>
              </a:cxn>
              <a:cxn ang="0">
                <a:pos x="6" y="2585"/>
              </a:cxn>
              <a:cxn ang="0">
                <a:pos x="2" y="2571"/>
              </a:cxn>
              <a:cxn ang="0">
                <a:pos x="0" y="2555"/>
              </a:cxn>
              <a:cxn ang="0">
                <a:pos x="2" y="2540"/>
              </a:cxn>
              <a:cxn ang="0">
                <a:pos x="6" y="2525"/>
              </a:cxn>
              <a:cxn ang="0">
                <a:pos x="13" y="2513"/>
              </a:cxn>
              <a:cxn ang="0">
                <a:pos x="22" y="2501"/>
              </a:cxn>
              <a:cxn ang="0">
                <a:pos x="34" y="2491"/>
              </a:cxn>
              <a:cxn ang="0">
                <a:pos x="47" y="2484"/>
              </a:cxn>
              <a:cxn ang="0">
                <a:pos x="61" y="2481"/>
              </a:cxn>
              <a:cxn ang="0">
                <a:pos x="77" y="2478"/>
              </a:cxn>
              <a:cxn ang="0">
                <a:pos x="95" y="2481"/>
              </a:cxn>
              <a:cxn ang="0">
                <a:pos x="245" y="0"/>
              </a:cxn>
            </a:cxnLst>
            <a:rect l="0" t="0" r="r" b="b"/>
            <a:pathLst>
              <a:path w="281" h="2632">
                <a:moveTo>
                  <a:pt x="281" y="0"/>
                </a:moveTo>
                <a:lnTo>
                  <a:pt x="281" y="2183"/>
                </a:lnTo>
                <a:lnTo>
                  <a:pt x="279" y="2190"/>
                </a:lnTo>
                <a:lnTo>
                  <a:pt x="126" y="2496"/>
                </a:lnTo>
                <a:lnTo>
                  <a:pt x="132" y="2502"/>
                </a:lnTo>
                <a:lnTo>
                  <a:pt x="138" y="2508"/>
                </a:lnTo>
                <a:lnTo>
                  <a:pt x="143" y="2516"/>
                </a:lnTo>
                <a:lnTo>
                  <a:pt x="146" y="2523"/>
                </a:lnTo>
                <a:lnTo>
                  <a:pt x="149" y="2530"/>
                </a:lnTo>
                <a:lnTo>
                  <a:pt x="151" y="2538"/>
                </a:lnTo>
                <a:lnTo>
                  <a:pt x="154" y="2547"/>
                </a:lnTo>
                <a:lnTo>
                  <a:pt x="154" y="2555"/>
                </a:lnTo>
                <a:lnTo>
                  <a:pt x="154" y="2564"/>
                </a:lnTo>
                <a:lnTo>
                  <a:pt x="152" y="2571"/>
                </a:lnTo>
                <a:lnTo>
                  <a:pt x="150" y="2578"/>
                </a:lnTo>
                <a:lnTo>
                  <a:pt x="148" y="2585"/>
                </a:lnTo>
                <a:lnTo>
                  <a:pt x="144" y="2593"/>
                </a:lnTo>
                <a:lnTo>
                  <a:pt x="140" y="2599"/>
                </a:lnTo>
                <a:lnTo>
                  <a:pt x="136" y="2605"/>
                </a:lnTo>
                <a:lnTo>
                  <a:pt x="131" y="2609"/>
                </a:lnTo>
                <a:lnTo>
                  <a:pt x="126" y="2614"/>
                </a:lnTo>
                <a:lnTo>
                  <a:pt x="120" y="2619"/>
                </a:lnTo>
                <a:lnTo>
                  <a:pt x="114" y="2623"/>
                </a:lnTo>
                <a:lnTo>
                  <a:pt x="107" y="2626"/>
                </a:lnTo>
                <a:lnTo>
                  <a:pt x="99" y="2629"/>
                </a:lnTo>
                <a:lnTo>
                  <a:pt x="92" y="2631"/>
                </a:lnTo>
                <a:lnTo>
                  <a:pt x="85" y="2632"/>
                </a:lnTo>
                <a:lnTo>
                  <a:pt x="77" y="2632"/>
                </a:lnTo>
                <a:lnTo>
                  <a:pt x="69" y="2632"/>
                </a:lnTo>
                <a:lnTo>
                  <a:pt x="61" y="2631"/>
                </a:lnTo>
                <a:lnTo>
                  <a:pt x="54" y="2629"/>
                </a:lnTo>
                <a:lnTo>
                  <a:pt x="47" y="2626"/>
                </a:lnTo>
                <a:lnTo>
                  <a:pt x="40" y="2623"/>
                </a:lnTo>
                <a:lnTo>
                  <a:pt x="34" y="2619"/>
                </a:lnTo>
                <a:lnTo>
                  <a:pt x="28" y="2614"/>
                </a:lnTo>
                <a:lnTo>
                  <a:pt x="22" y="2609"/>
                </a:lnTo>
                <a:lnTo>
                  <a:pt x="18" y="2605"/>
                </a:lnTo>
                <a:lnTo>
                  <a:pt x="13" y="2599"/>
                </a:lnTo>
                <a:lnTo>
                  <a:pt x="9" y="2593"/>
                </a:lnTo>
                <a:lnTo>
                  <a:pt x="6" y="2585"/>
                </a:lnTo>
                <a:lnTo>
                  <a:pt x="3" y="2578"/>
                </a:lnTo>
                <a:lnTo>
                  <a:pt x="2" y="2571"/>
                </a:lnTo>
                <a:lnTo>
                  <a:pt x="1" y="2564"/>
                </a:lnTo>
                <a:lnTo>
                  <a:pt x="0" y="2555"/>
                </a:lnTo>
                <a:lnTo>
                  <a:pt x="1" y="2548"/>
                </a:lnTo>
                <a:lnTo>
                  <a:pt x="2" y="2540"/>
                </a:lnTo>
                <a:lnTo>
                  <a:pt x="3" y="2532"/>
                </a:lnTo>
                <a:lnTo>
                  <a:pt x="6" y="2525"/>
                </a:lnTo>
                <a:lnTo>
                  <a:pt x="9" y="2519"/>
                </a:lnTo>
                <a:lnTo>
                  <a:pt x="13" y="2513"/>
                </a:lnTo>
                <a:lnTo>
                  <a:pt x="18" y="2507"/>
                </a:lnTo>
                <a:lnTo>
                  <a:pt x="22" y="2501"/>
                </a:lnTo>
                <a:lnTo>
                  <a:pt x="28" y="2496"/>
                </a:lnTo>
                <a:lnTo>
                  <a:pt x="34" y="2491"/>
                </a:lnTo>
                <a:lnTo>
                  <a:pt x="40" y="2488"/>
                </a:lnTo>
                <a:lnTo>
                  <a:pt x="47" y="2484"/>
                </a:lnTo>
                <a:lnTo>
                  <a:pt x="54" y="2482"/>
                </a:lnTo>
                <a:lnTo>
                  <a:pt x="61" y="2481"/>
                </a:lnTo>
                <a:lnTo>
                  <a:pt x="69" y="2479"/>
                </a:lnTo>
                <a:lnTo>
                  <a:pt x="77" y="2478"/>
                </a:lnTo>
                <a:lnTo>
                  <a:pt x="86" y="2479"/>
                </a:lnTo>
                <a:lnTo>
                  <a:pt x="95" y="2481"/>
                </a:lnTo>
                <a:lnTo>
                  <a:pt x="245" y="2178"/>
                </a:lnTo>
                <a:lnTo>
                  <a:pt x="245" y="0"/>
                </a:lnTo>
                <a:lnTo>
                  <a:pt x="281" y="0"/>
                </a:lnTo>
                <a:close/>
              </a:path>
            </a:pathLst>
          </a:custGeom>
          <a:solidFill>
            <a:srgbClr val="595959"/>
          </a:solidFill>
          <a:ln w="9525">
            <a:noFill/>
            <a:round/>
            <a:headEnd/>
            <a:tailEnd/>
          </a:ln>
        </p:spPr>
        <p:txBody>
          <a:bodyPr vert="horz" wrap="square" lIns="90849" tIns="45425" rIns="90849" bIns="45425" numCol="1" anchor="t" anchorCtr="0" compatLnSpc="1">
            <a:prstTxWarp prst="textNoShape">
              <a:avLst/>
            </a:prstTxWarp>
          </a:bodyPr>
          <a:lstStyle/>
          <a:p>
            <a:pPr defTabSz="912665">
              <a:defRPr/>
            </a:pPr>
            <a:endParaRPr lang="en-US" sz="1700">
              <a:solidFill>
                <a:prstClr val="black">
                  <a:lumMod val="65000"/>
                  <a:lumOff val="35000"/>
                </a:prstClr>
              </a:solidFill>
              <a:latin typeface="Trebuchet MS" panose="020B0603020202020204" pitchFamily="34" charset="0"/>
            </a:endParaRPr>
          </a:p>
        </p:txBody>
      </p:sp>
      <p:sp>
        <p:nvSpPr>
          <p:cNvPr id="50" name="Freeform 27">
            <a:extLst>
              <a:ext uri="{FF2B5EF4-FFF2-40B4-BE49-F238E27FC236}">
                <a16:creationId xmlns:a16="http://schemas.microsoft.com/office/drawing/2014/main" id="{427A7871-0932-4383-9942-50040C19CA5F}"/>
              </a:ext>
            </a:extLst>
          </p:cNvPr>
          <p:cNvSpPr>
            <a:spLocks/>
          </p:cNvSpPr>
          <p:nvPr/>
        </p:nvSpPr>
        <p:spPr bwMode="auto">
          <a:xfrm>
            <a:off x="7588884" y="2089151"/>
            <a:ext cx="149224" cy="1395532"/>
          </a:xfrm>
          <a:custGeom>
            <a:avLst/>
            <a:gdLst/>
            <a:ahLst/>
            <a:cxnLst>
              <a:cxn ang="0">
                <a:pos x="281" y="2183"/>
              </a:cxn>
              <a:cxn ang="0">
                <a:pos x="126" y="2496"/>
              </a:cxn>
              <a:cxn ang="0">
                <a:pos x="138" y="2508"/>
              </a:cxn>
              <a:cxn ang="0">
                <a:pos x="146" y="2523"/>
              </a:cxn>
              <a:cxn ang="0">
                <a:pos x="151" y="2538"/>
              </a:cxn>
              <a:cxn ang="0">
                <a:pos x="154" y="2555"/>
              </a:cxn>
              <a:cxn ang="0">
                <a:pos x="152" y="2571"/>
              </a:cxn>
              <a:cxn ang="0">
                <a:pos x="148" y="2585"/>
              </a:cxn>
              <a:cxn ang="0">
                <a:pos x="140" y="2599"/>
              </a:cxn>
              <a:cxn ang="0">
                <a:pos x="131" y="2609"/>
              </a:cxn>
              <a:cxn ang="0">
                <a:pos x="120" y="2619"/>
              </a:cxn>
              <a:cxn ang="0">
                <a:pos x="107" y="2626"/>
              </a:cxn>
              <a:cxn ang="0">
                <a:pos x="92" y="2631"/>
              </a:cxn>
              <a:cxn ang="0">
                <a:pos x="77" y="2632"/>
              </a:cxn>
              <a:cxn ang="0">
                <a:pos x="61" y="2631"/>
              </a:cxn>
              <a:cxn ang="0">
                <a:pos x="47" y="2626"/>
              </a:cxn>
              <a:cxn ang="0">
                <a:pos x="34" y="2619"/>
              </a:cxn>
              <a:cxn ang="0">
                <a:pos x="22" y="2609"/>
              </a:cxn>
              <a:cxn ang="0">
                <a:pos x="13" y="2599"/>
              </a:cxn>
              <a:cxn ang="0">
                <a:pos x="6" y="2585"/>
              </a:cxn>
              <a:cxn ang="0">
                <a:pos x="2" y="2571"/>
              </a:cxn>
              <a:cxn ang="0">
                <a:pos x="0" y="2555"/>
              </a:cxn>
              <a:cxn ang="0">
                <a:pos x="2" y="2540"/>
              </a:cxn>
              <a:cxn ang="0">
                <a:pos x="6" y="2525"/>
              </a:cxn>
              <a:cxn ang="0">
                <a:pos x="13" y="2513"/>
              </a:cxn>
              <a:cxn ang="0">
                <a:pos x="22" y="2501"/>
              </a:cxn>
              <a:cxn ang="0">
                <a:pos x="34" y="2491"/>
              </a:cxn>
              <a:cxn ang="0">
                <a:pos x="47" y="2484"/>
              </a:cxn>
              <a:cxn ang="0">
                <a:pos x="61" y="2481"/>
              </a:cxn>
              <a:cxn ang="0">
                <a:pos x="77" y="2478"/>
              </a:cxn>
              <a:cxn ang="0">
                <a:pos x="95" y="2481"/>
              </a:cxn>
              <a:cxn ang="0">
                <a:pos x="245" y="0"/>
              </a:cxn>
            </a:cxnLst>
            <a:rect l="0" t="0" r="r" b="b"/>
            <a:pathLst>
              <a:path w="281" h="2632">
                <a:moveTo>
                  <a:pt x="281" y="0"/>
                </a:moveTo>
                <a:lnTo>
                  <a:pt x="281" y="2183"/>
                </a:lnTo>
                <a:lnTo>
                  <a:pt x="279" y="2190"/>
                </a:lnTo>
                <a:lnTo>
                  <a:pt x="126" y="2496"/>
                </a:lnTo>
                <a:lnTo>
                  <a:pt x="132" y="2502"/>
                </a:lnTo>
                <a:lnTo>
                  <a:pt x="138" y="2508"/>
                </a:lnTo>
                <a:lnTo>
                  <a:pt x="143" y="2516"/>
                </a:lnTo>
                <a:lnTo>
                  <a:pt x="146" y="2523"/>
                </a:lnTo>
                <a:lnTo>
                  <a:pt x="149" y="2530"/>
                </a:lnTo>
                <a:lnTo>
                  <a:pt x="151" y="2538"/>
                </a:lnTo>
                <a:lnTo>
                  <a:pt x="154" y="2547"/>
                </a:lnTo>
                <a:lnTo>
                  <a:pt x="154" y="2555"/>
                </a:lnTo>
                <a:lnTo>
                  <a:pt x="154" y="2564"/>
                </a:lnTo>
                <a:lnTo>
                  <a:pt x="152" y="2571"/>
                </a:lnTo>
                <a:lnTo>
                  <a:pt x="150" y="2578"/>
                </a:lnTo>
                <a:lnTo>
                  <a:pt x="148" y="2585"/>
                </a:lnTo>
                <a:lnTo>
                  <a:pt x="144" y="2593"/>
                </a:lnTo>
                <a:lnTo>
                  <a:pt x="140" y="2599"/>
                </a:lnTo>
                <a:lnTo>
                  <a:pt x="136" y="2605"/>
                </a:lnTo>
                <a:lnTo>
                  <a:pt x="131" y="2609"/>
                </a:lnTo>
                <a:lnTo>
                  <a:pt x="126" y="2614"/>
                </a:lnTo>
                <a:lnTo>
                  <a:pt x="120" y="2619"/>
                </a:lnTo>
                <a:lnTo>
                  <a:pt x="114" y="2623"/>
                </a:lnTo>
                <a:lnTo>
                  <a:pt x="107" y="2626"/>
                </a:lnTo>
                <a:lnTo>
                  <a:pt x="99" y="2629"/>
                </a:lnTo>
                <a:lnTo>
                  <a:pt x="92" y="2631"/>
                </a:lnTo>
                <a:lnTo>
                  <a:pt x="85" y="2632"/>
                </a:lnTo>
                <a:lnTo>
                  <a:pt x="77" y="2632"/>
                </a:lnTo>
                <a:lnTo>
                  <a:pt x="69" y="2632"/>
                </a:lnTo>
                <a:lnTo>
                  <a:pt x="61" y="2631"/>
                </a:lnTo>
                <a:lnTo>
                  <a:pt x="54" y="2629"/>
                </a:lnTo>
                <a:lnTo>
                  <a:pt x="47" y="2626"/>
                </a:lnTo>
                <a:lnTo>
                  <a:pt x="40" y="2623"/>
                </a:lnTo>
                <a:lnTo>
                  <a:pt x="34" y="2619"/>
                </a:lnTo>
                <a:lnTo>
                  <a:pt x="28" y="2614"/>
                </a:lnTo>
                <a:lnTo>
                  <a:pt x="22" y="2609"/>
                </a:lnTo>
                <a:lnTo>
                  <a:pt x="18" y="2605"/>
                </a:lnTo>
                <a:lnTo>
                  <a:pt x="13" y="2599"/>
                </a:lnTo>
                <a:lnTo>
                  <a:pt x="9" y="2593"/>
                </a:lnTo>
                <a:lnTo>
                  <a:pt x="6" y="2585"/>
                </a:lnTo>
                <a:lnTo>
                  <a:pt x="3" y="2578"/>
                </a:lnTo>
                <a:lnTo>
                  <a:pt x="2" y="2571"/>
                </a:lnTo>
                <a:lnTo>
                  <a:pt x="1" y="2564"/>
                </a:lnTo>
                <a:lnTo>
                  <a:pt x="0" y="2555"/>
                </a:lnTo>
                <a:lnTo>
                  <a:pt x="1" y="2548"/>
                </a:lnTo>
                <a:lnTo>
                  <a:pt x="2" y="2540"/>
                </a:lnTo>
                <a:lnTo>
                  <a:pt x="3" y="2532"/>
                </a:lnTo>
                <a:lnTo>
                  <a:pt x="6" y="2525"/>
                </a:lnTo>
                <a:lnTo>
                  <a:pt x="9" y="2519"/>
                </a:lnTo>
                <a:lnTo>
                  <a:pt x="13" y="2513"/>
                </a:lnTo>
                <a:lnTo>
                  <a:pt x="18" y="2507"/>
                </a:lnTo>
                <a:lnTo>
                  <a:pt x="22" y="2501"/>
                </a:lnTo>
                <a:lnTo>
                  <a:pt x="28" y="2496"/>
                </a:lnTo>
                <a:lnTo>
                  <a:pt x="34" y="2491"/>
                </a:lnTo>
                <a:lnTo>
                  <a:pt x="40" y="2488"/>
                </a:lnTo>
                <a:lnTo>
                  <a:pt x="47" y="2484"/>
                </a:lnTo>
                <a:lnTo>
                  <a:pt x="54" y="2482"/>
                </a:lnTo>
                <a:lnTo>
                  <a:pt x="61" y="2481"/>
                </a:lnTo>
                <a:lnTo>
                  <a:pt x="69" y="2479"/>
                </a:lnTo>
                <a:lnTo>
                  <a:pt x="77" y="2478"/>
                </a:lnTo>
                <a:lnTo>
                  <a:pt x="86" y="2479"/>
                </a:lnTo>
                <a:lnTo>
                  <a:pt x="95" y="2481"/>
                </a:lnTo>
                <a:lnTo>
                  <a:pt x="245" y="2178"/>
                </a:lnTo>
                <a:lnTo>
                  <a:pt x="245" y="0"/>
                </a:lnTo>
                <a:lnTo>
                  <a:pt x="281" y="0"/>
                </a:lnTo>
                <a:close/>
              </a:path>
            </a:pathLst>
          </a:custGeom>
          <a:solidFill>
            <a:srgbClr val="595959"/>
          </a:solidFill>
          <a:ln w="9525">
            <a:noFill/>
            <a:round/>
            <a:headEnd/>
            <a:tailEnd/>
          </a:ln>
        </p:spPr>
        <p:txBody>
          <a:bodyPr vert="horz" wrap="square" lIns="90849" tIns="45425" rIns="90849" bIns="45425" numCol="1" anchor="t" anchorCtr="0" compatLnSpc="1">
            <a:prstTxWarp prst="textNoShape">
              <a:avLst/>
            </a:prstTxWarp>
          </a:bodyPr>
          <a:lstStyle/>
          <a:p>
            <a:pPr defTabSz="912665">
              <a:defRPr/>
            </a:pPr>
            <a:endParaRPr lang="en-US" sz="1700">
              <a:solidFill>
                <a:prstClr val="black">
                  <a:lumMod val="65000"/>
                  <a:lumOff val="35000"/>
                </a:prstClr>
              </a:solidFill>
              <a:latin typeface="Trebuchet MS" panose="020B0603020202020204" pitchFamily="34" charset="0"/>
            </a:endParaRPr>
          </a:p>
        </p:txBody>
      </p:sp>
      <p:sp>
        <p:nvSpPr>
          <p:cNvPr id="64" name="Freeform 27">
            <a:extLst>
              <a:ext uri="{FF2B5EF4-FFF2-40B4-BE49-F238E27FC236}">
                <a16:creationId xmlns:a16="http://schemas.microsoft.com/office/drawing/2014/main" id="{34DF5633-4498-4F98-BBDE-5054B6152750}"/>
              </a:ext>
            </a:extLst>
          </p:cNvPr>
          <p:cNvSpPr>
            <a:spLocks/>
          </p:cNvSpPr>
          <p:nvPr/>
        </p:nvSpPr>
        <p:spPr bwMode="auto">
          <a:xfrm>
            <a:off x="9688167" y="2089151"/>
            <a:ext cx="149224" cy="1395532"/>
          </a:xfrm>
          <a:custGeom>
            <a:avLst/>
            <a:gdLst/>
            <a:ahLst/>
            <a:cxnLst>
              <a:cxn ang="0">
                <a:pos x="281" y="2183"/>
              </a:cxn>
              <a:cxn ang="0">
                <a:pos x="126" y="2496"/>
              </a:cxn>
              <a:cxn ang="0">
                <a:pos x="138" y="2508"/>
              </a:cxn>
              <a:cxn ang="0">
                <a:pos x="146" y="2523"/>
              </a:cxn>
              <a:cxn ang="0">
                <a:pos x="151" y="2538"/>
              </a:cxn>
              <a:cxn ang="0">
                <a:pos x="154" y="2555"/>
              </a:cxn>
              <a:cxn ang="0">
                <a:pos x="152" y="2571"/>
              </a:cxn>
              <a:cxn ang="0">
                <a:pos x="148" y="2585"/>
              </a:cxn>
              <a:cxn ang="0">
                <a:pos x="140" y="2599"/>
              </a:cxn>
              <a:cxn ang="0">
                <a:pos x="131" y="2609"/>
              </a:cxn>
              <a:cxn ang="0">
                <a:pos x="120" y="2619"/>
              </a:cxn>
              <a:cxn ang="0">
                <a:pos x="107" y="2626"/>
              </a:cxn>
              <a:cxn ang="0">
                <a:pos x="92" y="2631"/>
              </a:cxn>
              <a:cxn ang="0">
                <a:pos x="77" y="2632"/>
              </a:cxn>
              <a:cxn ang="0">
                <a:pos x="61" y="2631"/>
              </a:cxn>
              <a:cxn ang="0">
                <a:pos x="47" y="2626"/>
              </a:cxn>
              <a:cxn ang="0">
                <a:pos x="34" y="2619"/>
              </a:cxn>
              <a:cxn ang="0">
                <a:pos x="22" y="2609"/>
              </a:cxn>
              <a:cxn ang="0">
                <a:pos x="13" y="2599"/>
              </a:cxn>
              <a:cxn ang="0">
                <a:pos x="6" y="2585"/>
              </a:cxn>
              <a:cxn ang="0">
                <a:pos x="2" y="2571"/>
              </a:cxn>
              <a:cxn ang="0">
                <a:pos x="0" y="2555"/>
              </a:cxn>
              <a:cxn ang="0">
                <a:pos x="2" y="2540"/>
              </a:cxn>
              <a:cxn ang="0">
                <a:pos x="6" y="2525"/>
              </a:cxn>
              <a:cxn ang="0">
                <a:pos x="13" y="2513"/>
              </a:cxn>
              <a:cxn ang="0">
                <a:pos x="22" y="2501"/>
              </a:cxn>
              <a:cxn ang="0">
                <a:pos x="34" y="2491"/>
              </a:cxn>
              <a:cxn ang="0">
                <a:pos x="47" y="2484"/>
              </a:cxn>
              <a:cxn ang="0">
                <a:pos x="61" y="2481"/>
              </a:cxn>
              <a:cxn ang="0">
                <a:pos x="77" y="2478"/>
              </a:cxn>
              <a:cxn ang="0">
                <a:pos x="95" y="2481"/>
              </a:cxn>
              <a:cxn ang="0">
                <a:pos x="245" y="0"/>
              </a:cxn>
            </a:cxnLst>
            <a:rect l="0" t="0" r="r" b="b"/>
            <a:pathLst>
              <a:path w="281" h="2632">
                <a:moveTo>
                  <a:pt x="281" y="0"/>
                </a:moveTo>
                <a:lnTo>
                  <a:pt x="281" y="2183"/>
                </a:lnTo>
                <a:lnTo>
                  <a:pt x="279" y="2190"/>
                </a:lnTo>
                <a:lnTo>
                  <a:pt x="126" y="2496"/>
                </a:lnTo>
                <a:lnTo>
                  <a:pt x="132" y="2502"/>
                </a:lnTo>
                <a:lnTo>
                  <a:pt x="138" y="2508"/>
                </a:lnTo>
                <a:lnTo>
                  <a:pt x="143" y="2516"/>
                </a:lnTo>
                <a:lnTo>
                  <a:pt x="146" y="2523"/>
                </a:lnTo>
                <a:lnTo>
                  <a:pt x="149" y="2530"/>
                </a:lnTo>
                <a:lnTo>
                  <a:pt x="151" y="2538"/>
                </a:lnTo>
                <a:lnTo>
                  <a:pt x="154" y="2547"/>
                </a:lnTo>
                <a:lnTo>
                  <a:pt x="154" y="2555"/>
                </a:lnTo>
                <a:lnTo>
                  <a:pt x="154" y="2564"/>
                </a:lnTo>
                <a:lnTo>
                  <a:pt x="152" y="2571"/>
                </a:lnTo>
                <a:lnTo>
                  <a:pt x="150" y="2578"/>
                </a:lnTo>
                <a:lnTo>
                  <a:pt x="148" y="2585"/>
                </a:lnTo>
                <a:lnTo>
                  <a:pt x="144" y="2593"/>
                </a:lnTo>
                <a:lnTo>
                  <a:pt x="140" y="2599"/>
                </a:lnTo>
                <a:lnTo>
                  <a:pt x="136" y="2605"/>
                </a:lnTo>
                <a:lnTo>
                  <a:pt x="131" y="2609"/>
                </a:lnTo>
                <a:lnTo>
                  <a:pt x="126" y="2614"/>
                </a:lnTo>
                <a:lnTo>
                  <a:pt x="120" y="2619"/>
                </a:lnTo>
                <a:lnTo>
                  <a:pt x="114" y="2623"/>
                </a:lnTo>
                <a:lnTo>
                  <a:pt x="107" y="2626"/>
                </a:lnTo>
                <a:lnTo>
                  <a:pt x="99" y="2629"/>
                </a:lnTo>
                <a:lnTo>
                  <a:pt x="92" y="2631"/>
                </a:lnTo>
                <a:lnTo>
                  <a:pt x="85" y="2632"/>
                </a:lnTo>
                <a:lnTo>
                  <a:pt x="77" y="2632"/>
                </a:lnTo>
                <a:lnTo>
                  <a:pt x="69" y="2632"/>
                </a:lnTo>
                <a:lnTo>
                  <a:pt x="61" y="2631"/>
                </a:lnTo>
                <a:lnTo>
                  <a:pt x="54" y="2629"/>
                </a:lnTo>
                <a:lnTo>
                  <a:pt x="47" y="2626"/>
                </a:lnTo>
                <a:lnTo>
                  <a:pt x="40" y="2623"/>
                </a:lnTo>
                <a:lnTo>
                  <a:pt x="34" y="2619"/>
                </a:lnTo>
                <a:lnTo>
                  <a:pt x="28" y="2614"/>
                </a:lnTo>
                <a:lnTo>
                  <a:pt x="22" y="2609"/>
                </a:lnTo>
                <a:lnTo>
                  <a:pt x="18" y="2605"/>
                </a:lnTo>
                <a:lnTo>
                  <a:pt x="13" y="2599"/>
                </a:lnTo>
                <a:lnTo>
                  <a:pt x="9" y="2593"/>
                </a:lnTo>
                <a:lnTo>
                  <a:pt x="6" y="2585"/>
                </a:lnTo>
                <a:lnTo>
                  <a:pt x="3" y="2578"/>
                </a:lnTo>
                <a:lnTo>
                  <a:pt x="2" y="2571"/>
                </a:lnTo>
                <a:lnTo>
                  <a:pt x="1" y="2564"/>
                </a:lnTo>
                <a:lnTo>
                  <a:pt x="0" y="2555"/>
                </a:lnTo>
                <a:lnTo>
                  <a:pt x="1" y="2548"/>
                </a:lnTo>
                <a:lnTo>
                  <a:pt x="2" y="2540"/>
                </a:lnTo>
                <a:lnTo>
                  <a:pt x="3" y="2532"/>
                </a:lnTo>
                <a:lnTo>
                  <a:pt x="6" y="2525"/>
                </a:lnTo>
                <a:lnTo>
                  <a:pt x="9" y="2519"/>
                </a:lnTo>
                <a:lnTo>
                  <a:pt x="13" y="2513"/>
                </a:lnTo>
                <a:lnTo>
                  <a:pt x="18" y="2507"/>
                </a:lnTo>
                <a:lnTo>
                  <a:pt x="22" y="2501"/>
                </a:lnTo>
                <a:lnTo>
                  <a:pt x="28" y="2496"/>
                </a:lnTo>
                <a:lnTo>
                  <a:pt x="34" y="2491"/>
                </a:lnTo>
                <a:lnTo>
                  <a:pt x="40" y="2488"/>
                </a:lnTo>
                <a:lnTo>
                  <a:pt x="47" y="2484"/>
                </a:lnTo>
                <a:lnTo>
                  <a:pt x="54" y="2482"/>
                </a:lnTo>
                <a:lnTo>
                  <a:pt x="61" y="2481"/>
                </a:lnTo>
                <a:lnTo>
                  <a:pt x="69" y="2479"/>
                </a:lnTo>
                <a:lnTo>
                  <a:pt x="77" y="2478"/>
                </a:lnTo>
                <a:lnTo>
                  <a:pt x="86" y="2479"/>
                </a:lnTo>
                <a:lnTo>
                  <a:pt x="95" y="2481"/>
                </a:lnTo>
                <a:lnTo>
                  <a:pt x="245" y="2178"/>
                </a:lnTo>
                <a:lnTo>
                  <a:pt x="245" y="0"/>
                </a:lnTo>
                <a:lnTo>
                  <a:pt x="281" y="0"/>
                </a:lnTo>
                <a:close/>
              </a:path>
            </a:pathLst>
          </a:custGeom>
          <a:solidFill>
            <a:srgbClr val="595959"/>
          </a:solidFill>
          <a:ln w="9525">
            <a:noFill/>
            <a:round/>
            <a:headEnd/>
            <a:tailEnd/>
          </a:ln>
        </p:spPr>
        <p:txBody>
          <a:bodyPr vert="horz" wrap="square" lIns="90849" tIns="45425" rIns="90849" bIns="45425" numCol="1" anchor="t" anchorCtr="0" compatLnSpc="1">
            <a:prstTxWarp prst="textNoShape">
              <a:avLst/>
            </a:prstTxWarp>
          </a:bodyPr>
          <a:lstStyle/>
          <a:p>
            <a:pPr defTabSz="912665">
              <a:defRPr/>
            </a:pPr>
            <a:endParaRPr lang="en-US" sz="1700">
              <a:solidFill>
                <a:prstClr val="black">
                  <a:lumMod val="65000"/>
                  <a:lumOff val="35000"/>
                </a:prstClr>
              </a:solidFill>
              <a:latin typeface="Trebuchet MS" panose="020B0603020202020204" pitchFamily="34" charset="0"/>
            </a:endParaRPr>
          </a:p>
        </p:txBody>
      </p:sp>
      <p:sp>
        <p:nvSpPr>
          <p:cNvPr id="17" name="Isosceles Triangle 16">
            <a:extLst>
              <a:ext uri="{FF2B5EF4-FFF2-40B4-BE49-F238E27FC236}">
                <a16:creationId xmlns:a16="http://schemas.microsoft.com/office/drawing/2014/main" id="{667A55DC-7D97-45EF-9111-3858FC4107C9}"/>
              </a:ext>
            </a:extLst>
          </p:cNvPr>
          <p:cNvSpPr/>
          <p:nvPr/>
        </p:nvSpPr>
        <p:spPr>
          <a:xfrm rot="5400000">
            <a:off x="1625068" y="3608391"/>
            <a:ext cx="389629" cy="297717"/>
          </a:xfrm>
          <a:prstGeom prst="triangle">
            <a:avLst/>
          </a:prstGeom>
          <a:solidFill>
            <a:srgbClr val="DDD9C3"/>
          </a:solidFill>
          <a:ln>
            <a:noFill/>
          </a:ln>
        </p:spPr>
        <p:style>
          <a:lnRef idx="2">
            <a:schemeClr val="accent1">
              <a:shade val="50000"/>
            </a:schemeClr>
          </a:lnRef>
          <a:fillRef idx="1">
            <a:schemeClr val="accent1"/>
          </a:fillRef>
          <a:effectRef idx="0">
            <a:schemeClr val="accent1"/>
          </a:effectRef>
          <a:fontRef idx="minor">
            <a:schemeClr val="lt1"/>
          </a:fontRef>
        </p:style>
        <p:txBody>
          <a:bodyPr lIns="119743" tIns="59871" rIns="119743" bIns="59871" rtlCol="0" anchor="ctr"/>
          <a:lstStyle/>
          <a:p>
            <a:pPr algn="ctr" defTabSz="912665">
              <a:defRPr/>
            </a:pPr>
            <a:endParaRPr lang="en-IN" sz="1400">
              <a:solidFill>
                <a:prstClr val="white"/>
              </a:solidFill>
              <a:latin typeface="Trebuchet MS"/>
            </a:endParaRPr>
          </a:p>
        </p:txBody>
      </p:sp>
      <p:sp>
        <p:nvSpPr>
          <p:cNvPr id="77" name="Isosceles Triangle 76">
            <a:extLst>
              <a:ext uri="{FF2B5EF4-FFF2-40B4-BE49-F238E27FC236}">
                <a16:creationId xmlns:a16="http://schemas.microsoft.com/office/drawing/2014/main" id="{BB2D6086-0CCD-4402-87DF-A090B2D43773}"/>
              </a:ext>
            </a:extLst>
          </p:cNvPr>
          <p:cNvSpPr/>
          <p:nvPr/>
        </p:nvSpPr>
        <p:spPr>
          <a:xfrm rot="5400000">
            <a:off x="3724360" y="3608391"/>
            <a:ext cx="389629" cy="297717"/>
          </a:xfrm>
          <a:prstGeom prst="triangle">
            <a:avLst/>
          </a:prstGeom>
          <a:solidFill>
            <a:srgbClr val="DDD9C3"/>
          </a:solidFill>
          <a:ln>
            <a:noFill/>
          </a:ln>
        </p:spPr>
        <p:style>
          <a:lnRef idx="2">
            <a:schemeClr val="accent1">
              <a:shade val="50000"/>
            </a:schemeClr>
          </a:lnRef>
          <a:fillRef idx="1">
            <a:schemeClr val="accent1"/>
          </a:fillRef>
          <a:effectRef idx="0">
            <a:schemeClr val="accent1"/>
          </a:effectRef>
          <a:fontRef idx="minor">
            <a:schemeClr val="lt1"/>
          </a:fontRef>
        </p:style>
        <p:txBody>
          <a:bodyPr lIns="119743" tIns="59871" rIns="119743" bIns="59871" rtlCol="0" anchor="ctr"/>
          <a:lstStyle/>
          <a:p>
            <a:pPr algn="ctr" defTabSz="912665">
              <a:defRPr/>
            </a:pPr>
            <a:endParaRPr lang="en-IN" sz="1400">
              <a:solidFill>
                <a:prstClr val="white"/>
              </a:solidFill>
              <a:latin typeface="Trebuchet MS"/>
            </a:endParaRPr>
          </a:p>
        </p:txBody>
      </p:sp>
      <p:sp>
        <p:nvSpPr>
          <p:cNvPr id="78" name="Isosceles Triangle 77">
            <a:extLst>
              <a:ext uri="{FF2B5EF4-FFF2-40B4-BE49-F238E27FC236}">
                <a16:creationId xmlns:a16="http://schemas.microsoft.com/office/drawing/2014/main" id="{585DA287-0898-49AD-8765-BA66F776AD8C}"/>
              </a:ext>
            </a:extLst>
          </p:cNvPr>
          <p:cNvSpPr/>
          <p:nvPr/>
        </p:nvSpPr>
        <p:spPr>
          <a:xfrm rot="5400000">
            <a:off x="5823652" y="3608391"/>
            <a:ext cx="389629" cy="297717"/>
          </a:xfrm>
          <a:prstGeom prst="triangle">
            <a:avLst/>
          </a:prstGeom>
          <a:solidFill>
            <a:srgbClr val="DDD9C3"/>
          </a:solidFill>
          <a:ln>
            <a:noFill/>
          </a:ln>
        </p:spPr>
        <p:style>
          <a:lnRef idx="2">
            <a:schemeClr val="accent1">
              <a:shade val="50000"/>
            </a:schemeClr>
          </a:lnRef>
          <a:fillRef idx="1">
            <a:schemeClr val="accent1"/>
          </a:fillRef>
          <a:effectRef idx="0">
            <a:schemeClr val="accent1"/>
          </a:effectRef>
          <a:fontRef idx="minor">
            <a:schemeClr val="lt1"/>
          </a:fontRef>
        </p:style>
        <p:txBody>
          <a:bodyPr lIns="119743" tIns="59871" rIns="119743" bIns="59871" rtlCol="0" anchor="ctr"/>
          <a:lstStyle/>
          <a:p>
            <a:pPr algn="ctr" defTabSz="912665">
              <a:defRPr/>
            </a:pPr>
            <a:endParaRPr lang="en-IN" sz="1400">
              <a:solidFill>
                <a:prstClr val="white"/>
              </a:solidFill>
              <a:latin typeface="Trebuchet MS"/>
            </a:endParaRPr>
          </a:p>
        </p:txBody>
      </p:sp>
      <p:sp>
        <p:nvSpPr>
          <p:cNvPr id="79" name="Isosceles Triangle 78">
            <a:extLst>
              <a:ext uri="{FF2B5EF4-FFF2-40B4-BE49-F238E27FC236}">
                <a16:creationId xmlns:a16="http://schemas.microsoft.com/office/drawing/2014/main" id="{46B49DC2-8BE7-4F3E-A0FE-EF7E88832172}"/>
              </a:ext>
            </a:extLst>
          </p:cNvPr>
          <p:cNvSpPr/>
          <p:nvPr/>
        </p:nvSpPr>
        <p:spPr>
          <a:xfrm rot="5400000">
            <a:off x="7922944" y="3608391"/>
            <a:ext cx="389629" cy="297717"/>
          </a:xfrm>
          <a:prstGeom prst="triangle">
            <a:avLst/>
          </a:prstGeom>
          <a:solidFill>
            <a:srgbClr val="DDD9C3"/>
          </a:solidFill>
          <a:ln>
            <a:noFill/>
          </a:ln>
        </p:spPr>
        <p:style>
          <a:lnRef idx="2">
            <a:schemeClr val="accent1">
              <a:shade val="50000"/>
            </a:schemeClr>
          </a:lnRef>
          <a:fillRef idx="1">
            <a:schemeClr val="accent1"/>
          </a:fillRef>
          <a:effectRef idx="0">
            <a:schemeClr val="accent1"/>
          </a:effectRef>
          <a:fontRef idx="minor">
            <a:schemeClr val="lt1"/>
          </a:fontRef>
        </p:style>
        <p:txBody>
          <a:bodyPr lIns="119743" tIns="59871" rIns="119743" bIns="59871" rtlCol="0" anchor="ctr"/>
          <a:lstStyle/>
          <a:p>
            <a:pPr algn="ctr" defTabSz="912665">
              <a:defRPr/>
            </a:pPr>
            <a:endParaRPr lang="en-IN" sz="1400">
              <a:solidFill>
                <a:prstClr val="white"/>
              </a:solidFill>
              <a:latin typeface="Trebuchet MS"/>
            </a:endParaRPr>
          </a:p>
        </p:txBody>
      </p:sp>
      <p:sp>
        <p:nvSpPr>
          <p:cNvPr id="30" name="Rectangle 8">
            <a:extLst>
              <a:ext uri="{FF2B5EF4-FFF2-40B4-BE49-F238E27FC236}">
                <a16:creationId xmlns:a16="http://schemas.microsoft.com/office/drawing/2014/main" id="{B4BCC1C4-F88A-444C-AC77-4EC3B0FBFDCB}"/>
              </a:ext>
            </a:extLst>
          </p:cNvPr>
          <p:cNvSpPr>
            <a:spLocks noChangeArrowheads="1"/>
          </p:cNvSpPr>
          <p:nvPr/>
        </p:nvSpPr>
        <p:spPr bwMode="auto">
          <a:xfrm>
            <a:off x="2611226" y="6453698"/>
            <a:ext cx="6834433" cy="404303"/>
          </a:xfrm>
          <a:prstGeom prst="rect">
            <a:avLst/>
          </a:prstGeom>
          <a:solidFill>
            <a:schemeClr val="bg1">
              <a:lumMod val="65000"/>
            </a:schemeClr>
          </a:solidFill>
          <a:ln w="9525">
            <a:noFill/>
            <a:miter lim="800000"/>
            <a:headEnd/>
            <a:tailEnd/>
          </a:ln>
        </p:spPr>
        <p:txBody>
          <a:bodyPr vert="horz" wrap="square" lIns="115677" tIns="57847" rIns="115677" bIns="57847" numCol="1" anchor="ctr" anchorCtr="0" compatLnSpc="1">
            <a:prstTxWarp prst="textNoShape">
              <a:avLst/>
            </a:prstTxWarp>
          </a:bodyPr>
          <a:lstStyle/>
          <a:p>
            <a:pPr algn="ctr" defTabSz="912665">
              <a:defRPr/>
            </a:pPr>
            <a:r>
              <a:rPr lang="en-US" sz="1200" dirty="0">
                <a:solidFill>
                  <a:prstClr val="white"/>
                </a:solidFill>
                <a:latin typeface="Trebuchet MS"/>
              </a:rPr>
              <a:t>From revolutionizing consumer internet in the 90s to driving adoption of digital ICT services</a:t>
            </a:r>
          </a:p>
        </p:txBody>
      </p:sp>
      <p:sp>
        <p:nvSpPr>
          <p:cNvPr id="31" name="Freeform 13">
            <a:extLst>
              <a:ext uri="{FF2B5EF4-FFF2-40B4-BE49-F238E27FC236}">
                <a16:creationId xmlns:a16="http://schemas.microsoft.com/office/drawing/2014/main" id="{BB11C78D-C5FC-4A7C-896E-C8F41B6BB033}"/>
              </a:ext>
            </a:extLst>
          </p:cNvPr>
          <p:cNvSpPr>
            <a:spLocks/>
          </p:cNvSpPr>
          <p:nvPr/>
        </p:nvSpPr>
        <p:spPr bwMode="auto">
          <a:xfrm>
            <a:off x="10566396" y="3093282"/>
            <a:ext cx="1463563" cy="1221819"/>
          </a:xfrm>
          <a:custGeom>
            <a:avLst/>
            <a:gdLst/>
            <a:ahLst/>
            <a:cxnLst>
              <a:cxn ang="0">
                <a:pos x="564" y="0"/>
              </a:cxn>
              <a:cxn ang="0">
                <a:pos x="1127" y="0"/>
              </a:cxn>
              <a:cxn ang="0">
                <a:pos x="1692" y="0"/>
              </a:cxn>
              <a:cxn ang="0">
                <a:pos x="1974" y="487"/>
              </a:cxn>
              <a:cxn ang="0">
                <a:pos x="2256" y="976"/>
              </a:cxn>
              <a:cxn ang="0">
                <a:pos x="1974" y="1464"/>
              </a:cxn>
              <a:cxn ang="0">
                <a:pos x="1692" y="1953"/>
              </a:cxn>
              <a:cxn ang="0">
                <a:pos x="1127" y="1953"/>
              </a:cxn>
              <a:cxn ang="0">
                <a:pos x="564" y="1953"/>
              </a:cxn>
              <a:cxn ang="0">
                <a:pos x="282" y="1464"/>
              </a:cxn>
              <a:cxn ang="0">
                <a:pos x="0" y="976"/>
              </a:cxn>
              <a:cxn ang="0">
                <a:pos x="282" y="487"/>
              </a:cxn>
              <a:cxn ang="0">
                <a:pos x="564" y="0"/>
              </a:cxn>
            </a:cxnLst>
            <a:rect l="0" t="0" r="r" b="b"/>
            <a:pathLst>
              <a:path w="2256" h="1953">
                <a:moveTo>
                  <a:pt x="564" y="0"/>
                </a:moveTo>
                <a:lnTo>
                  <a:pt x="1127" y="0"/>
                </a:lnTo>
                <a:lnTo>
                  <a:pt x="1692" y="0"/>
                </a:lnTo>
                <a:lnTo>
                  <a:pt x="1974" y="487"/>
                </a:lnTo>
                <a:lnTo>
                  <a:pt x="2256" y="976"/>
                </a:lnTo>
                <a:lnTo>
                  <a:pt x="1974" y="1464"/>
                </a:lnTo>
                <a:lnTo>
                  <a:pt x="1692" y="1953"/>
                </a:lnTo>
                <a:lnTo>
                  <a:pt x="1127" y="1953"/>
                </a:lnTo>
                <a:lnTo>
                  <a:pt x="564" y="1953"/>
                </a:lnTo>
                <a:lnTo>
                  <a:pt x="282" y="1464"/>
                </a:lnTo>
                <a:lnTo>
                  <a:pt x="0" y="976"/>
                </a:lnTo>
                <a:lnTo>
                  <a:pt x="282" y="487"/>
                </a:lnTo>
                <a:lnTo>
                  <a:pt x="564" y="0"/>
                </a:lnTo>
                <a:close/>
              </a:path>
            </a:pathLst>
          </a:custGeom>
          <a:solidFill>
            <a:schemeClr val="accent1">
              <a:lumMod val="50000"/>
            </a:schemeClr>
          </a:solidFill>
          <a:ln w="19050">
            <a:solidFill>
              <a:schemeClr val="bg1"/>
            </a:solidFill>
            <a:round/>
            <a:headEnd/>
            <a:tailEnd/>
          </a:ln>
          <a:effectLst>
            <a:outerShdw blurRad="50800" dist="38100" dir="5400000" algn="t" rotWithShape="0">
              <a:prstClr val="black">
                <a:alpha val="40000"/>
              </a:prstClr>
            </a:outerShdw>
          </a:effectLst>
        </p:spPr>
        <p:txBody>
          <a:bodyPr vert="horz" wrap="square" lIns="90849" tIns="45425" rIns="90849" bIns="45425" numCol="1" anchor="ctr" anchorCtr="0" compatLnSpc="1">
            <a:prstTxWarp prst="textNoShape">
              <a:avLst/>
            </a:prstTxWarp>
          </a:bodyPr>
          <a:lstStyle/>
          <a:p>
            <a:pPr algn="ctr" defTabSz="912665">
              <a:defRPr/>
            </a:pPr>
            <a:r>
              <a:rPr lang="en-US" sz="1600" b="1" dirty="0">
                <a:solidFill>
                  <a:schemeClr val="bg1"/>
                </a:solidFill>
                <a:latin typeface="Trebuchet MS" panose="020B0603020202020204" pitchFamily="34" charset="0"/>
              </a:rPr>
              <a:t>2021 - </a:t>
            </a:r>
          </a:p>
        </p:txBody>
      </p:sp>
      <p:sp>
        <p:nvSpPr>
          <p:cNvPr id="32" name="TextBox 31">
            <a:extLst>
              <a:ext uri="{FF2B5EF4-FFF2-40B4-BE49-F238E27FC236}">
                <a16:creationId xmlns:a16="http://schemas.microsoft.com/office/drawing/2014/main" id="{D564348C-70F5-4284-9486-DD9906A3125D}"/>
              </a:ext>
            </a:extLst>
          </p:cNvPr>
          <p:cNvSpPr txBox="1"/>
          <p:nvPr/>
        </p:nvSpPr>
        <p:spPr>
          <a:xfrm>
            <a:off x="10635717" y="2119602"/>
            <a:ext cx="1324923" cy="322570"/>
          </a:xfrm>
          <a:prstGeom prst="rect">
            <a:avLst/>
          </a:prstGeom>
          <a:noFill/>
        </p:spPr>
        <p:txBody>
          <a:bodyPr wrap="square" lIns="90849" tIns="45425" rIns="90849" bIns="45425" rtlCol="0">
            <a:spAutoFit/>
          </a:bodyPr>
          <a:lstStyle/>
          <a:p>
            <a:pPr algn="r" defTabSz="912665">
              <a:defRPr/>
            </a:pPr>
            <a:r>
              <a:rPr lang="en-US" sz="1500" b="1" dirty="0" err="1">
                <a:solidFill>
                  <a:srgbClr val="719AC9"/>
                </a:solidFill>
                <a:latin typeface="Trebuchet MS" panose="020B0603020202020204" pitchFamily="34" charset="0"/>
              </a:rPr>
              <a:t>digital@core</a:t>
            </a:r>
            <a:endParaRPr lang="en-US" sz="1500" b="1" dirty="0">
              <a:solidFill>
                <a:srgbClr val="719AC9"/>
              </a:solidFill>
              <a:latin typeface="Trebuchet MS" panose="020B0603020202020204" pitchFamily="34" charset="0"/>
            </a:endParaRPr>
          </a:p>
        </p:txBody>
      </p:sp>
      <p:sp>
        <p:nvSpPr>
          <p:cNvPr id="33" name="TextBox 32">
            <a:extLst>
              <a:ext uri="{FF2B5EF4-FFF2-40B4-BE49-F238E27FC236}">
                <a16:creationId xmlns:a16="http://schemas.microsoft.com/office/drawing/2014/main" id="{B6DF8E50-0A7C-48C2-A8FC-D75730B0F461}"/>
              </a:ext>
            </a:extLst>
          </p:cNvPr>
          <p:cNvSpPr txBox="1"/>
          <p:nvPr/>
        </p:nvSpPr>
        <p:spPr>
          <a:xfrm>
            <a:off x="10467044" y="4451627"/>
            <a:ext cx="1628585" cy="891956"/>
          </a:xfrm>
          <a:prstGeom prst="rect">
            <a:avLst/>
          </a:prstGeom>
          <a:noFill/>
        </p:spPr>
        <p:txBody>
          <a:bodyPr wrap="square" lIns="90849" tIns="45425" rIns="90849" bIns="45425" rtlCol="0">
            <a:spAutoFit/>
          </a:bodyPr>
          <a:lstStyle/>
          <a:p>
            <a:pPr marL="224517" indent="-224517" defTabSz="912665">
              <a:spcBef>
                <a:spcPts val="395"/>
              </a:spcBef>
              <a:buFont typeface="Wingdings" panose="05000000000000000000" pitchFamily="2" charset="2"/>
              <a:buChar char="§"/>
              <a:defRPr/>
            </a:pPr>
            <a:r>
              <a:rPr lang="en-US" sz="1300" dirty="0">
                <a:solidFill>
                  <a:prstClr val="black">
                    <a:lumMod val="65000"/>
                    <a:lumOff val="35000"/>
                  </a:prstClr>
                </a:solidFill>
                <a:latin typeface="Trebuchet MS" panose="020B0603020202020204" pitchFamily="34" charset="0"/>
              </a:rPr>
              <a:t>Launch of </a:t>
            </a:r>
            <a:r>
              <a:rPr lang="en-US" sz="1300" b="1" dirty="0">
                <a:solidFill>
                  <a:prstClr val="black">
                    <a:lumMod val="65000"/>
                    <a:lumOff val="35000"/>
                  </a:prstClr>
                </a:solidFill>
                <a:latin typeface="Trebuchet MS" panose="020B0603020202020204" pitchFamily="34" charset="0"/>
              </a:rPr>
              <a:t>Digital transformation services</a:t>
            </a:r>
          </a:p>
        </p:txBody>
      </p:sp>
      <p:sp>
        <p:nvSpPr>
          <p:cNvPr id="34" name="Freeform 27">
            <a:extLst>
              <a:ext uri="{FF2B5EF4-FFF2-40B4-BE49-F238E27FC236}">
                <a16:creationId xmlns:a16="http://schemas.microsoft.com/office/drawing/2014/main" id="{14CA11F3-96A7-4422-AABD-EF4224C43F12}"/>
              </a:ext>
            </a:extLst>
          </p:cNvPr>
          <p:cNvSpPr>
            <a:spLocks/>
          </p:cNvSpPr>
          <p:nvPr/>
        </p:nvSpPr>
        <p:spPr bwMode="auto">
          <a:xfrm>
            <a:off x="11811416" y="2072873"/>
            <a:ext cx="149224" cy="1395532"/>
          </a:xfrm>
          <a:custGeom>
            <a:avLst/>
            <a:gdLst/>
            <a:ahLst/>
            <a:cxnLst>
              <a:cxn ang="0">
                <a:pos x="281" y="2183"/>
              </a:cxn>
              <a:cxn ang="0">
                <a:pos x="126" y="2496"/>
              </a:cxn>
              <a:cxn ang="0">
                <a:pos x="138" y="2508"/>
              </a:cxn>
              <a:cxn ang="0">
                <a:pos x="146" y="2523"/>
              </a:cxn>
              <a:cxn ang="0">
                <a:pos x="151" y="2538"/>
              </a:cxn>
              <a:cxn ang="0">
                <a:pos x="154" y="2555"/>
              </a:cxn>
              <a:cxn ang="0">
                <a:pos x="152" y="2571"/>
              </a:cxn>
              <a:cxn ang="0">
                <a:pos x="148" y="2585"/>
              </a:cxn>
              <a:cxn ang="0">
                <a:pos x="140" y="2599"/>
              </a:cxn>
              <a:cxn ang="0">
                <a:pos x="131" y="2609"/>
              </a:cxn>
              <a:cxn ang="0">
                <a:pos x="120" y="2619"/>
              </a:cxn>
              <a:cxn ang="0">
                <a:pos x="107" y="2626"/>
              </a:cxn>
              <a:cxn ang="0">
                <a:pos x="92" y="2631"/>
              </a:cxn>
              <a:cxn ang="0">
                <a:pos x="77" y="2632"/>
              </a:cxn>
              <a:cxn ang="0">
                <a:pos x="61" y="2631"/>
              </a:cxn>
              <a:cxn ang="0">
                <a:pos x="47" y="2626"/>
              </a:cxn>
              <a:cxn ang="0">
                <a:pos x="34" y="2619"/>
              </a:cxn>
              <a:cxn ang="0">
                <a:pos x="22" y="2609"/>
              </a:cxn>
              <a:cxn ang="0">
                <a:pos x="13" y="2599"/>
              </a:cxn>
              <a:cxn ang="0">
                <a:pos x="6" y="2585"/>
              </a:cxn>
              <a:cxn ang="0">
                <a:pos x="2" y="2571"/>
              </a:cxn>
              <a:cxn ang="0">
                <a:pos x="0" y="2555"/>
              </a:cxn>
              <a:cxn ang="0">
                <a:pos x="2" y="2540"/>
              </a:cxn>
              <a:cxn ang="0">
                <a:pos x="6" y="2525"/>
              </a:cxn>
              <a:cxn ang="0">
                <a:pos x="13" y="2513"/>
              </a:cxn>
              <a:cxn ang="0">
                <a:pos x="22" y="2501"/>
              </a:cxn>
              <a:cxn ang="0">
                <a:pos x="34" y="2491"/>
              </a:cxn>
              <a:cxn ang="0">
                <a:pos x="47" y="2484"/>
              </a:cxn>
              <a:cxn ang="0">
                <a:pos x="61" y="2481"/>
              </a:cxn>
              <a:cxn ang="0">
                <a:pos x="77" y="2478"/>
              </a:cxn>
              <a:cxn ang="0">
                <a:pos x="95" y="2481"/>
              </a:cxn>
              <a:cxn ang="0">
                <a:pos x="245" y="0"/>
              </a:cxn>
            </a:cxnLst>
            <a:rect l="0" t="0" r="r" b="b"/>
            <a:pathLst>
              <a:path w="281" h="2632">
                <a:moveTo>
                  <a:pt x="281" y="0"/>
                </a:moveTo>
                <a:lnTo>
                  <a:pt x="281" y="2183"/>
                </a:lnTo>
                <a:lnTo>
                  <a:pt x="279" y="2190"/>
                </a:lnTo>
                <a:lnTo>
                  <a:pt x="126" y="2496"/>
                </a:lnTo>
                <a:lnTo>
                  <a:pt x="132" y="2502"/>
                </a:lnTo>
                <a:lnTo>
                  <a:pt x="138" y="2508"/>
                </a:lnTo>
                <a:lnTo>
                  <a:pt x="143" y="2516"/>
                </a:lnTo>
                <a:lnTo>
                  <a:pt x="146" y="2523"/>
                </a:lnTo>
                <a:lnTo>
                  <a:pt x="149" y="2530"/>
                </a:lnTo>
                <a:lnTo>
                  <a:pt x="151" y="2538"/>
                </a:lnTo>
                <a:lnTo>
                  <a:pt x="154" y="2547"/>
                </a:lnTo>
                <a:lnTo>
                  <a:pt x="154" y="2555"/>
                </a:lnTo>
                <a:lnTo>
                  <a:pt x="154" y="2564"/>
                </a:lnTo>
                <a:lnTo>
                  <a:pt x="152" y="2571"/>
                </a:lnTo>
                <a:lnTo>
                  <a:pt x="150" y="2578"/>
                </a:lnTo>
                <a:lnTo>
                  <a:pt x="148" y="2585"/>
                </a:lnTo>
                <a:lnTo>
                  <a:pt x="144" y="2593"/>
                </a:lnTo>
                <a:lnTo>
                  <a:pt x="140" y="2599"/>
                </a:lnTo>
                <a:lnTo>
                  <a:pt x="136" y="2605"/>
                </a:lnTo>
                <a:lnTo>
                  <a:pt x="131" y="2609"/>
                </a:lnTo>
                <a:lnTo>
                  <a:pt x="126" y="2614"/>
                </a:lnTo>
                <a:lnTo>
                  <a:pt x="120" y="2619"/>
                </a:lnTo>
                <a:lnTo>
                  <a:pt x="114" y="2623"/>
                </a:lnTo>
                <a:lnTo>
                  <a:pt x="107" y="2626"/>
                </a:lnTo>
                <a:lnTo>
                  <a:pt x="99" y="2629"/>
                </a:lnTo>
                <a:lnTo>
                  <a:pt x="92" y="2631"/>
                </a:lnTo>
                <a:lnTo>
                  <a:pt x="85" y="2632"/>
                </a:lnTo>
                <a:lnTo>
                  <a:pt x="77" y="2632"/>
                </a:lnTo>
                <a:lnTo>
                  <a:pt x="69" y="2632"/>
                </a:lnTo>
                <a:lnTo>
                  <a:pt x="61" y="2631"/>
                </a:lnTo>
                <a:lnTo>
                  <a:pt x="54" y="2629"/>
                </a:lnTo>
                <a:lnTo>
                  <a:pt x="47" y="2626"/>
                </a:lnTo>
                <a:lnTo>
                  <a:pt x="40" y="2623"/>
                </a:lnTo>
                <a:lnTo>
                  <a:pt x="34" y="2619"/>
                </a:lnTo>
                <a:lnTo>
                  <a:pt x="28" y="2614"/>
                </a:lnTo>
                <a:lnTo>
                  <a:pt x="22" y="2609"/>
                </a:lnTo>
                <a:lnTo>
                  <a:pt x="18" y="2605"/>
                </a:lnTo>
                <a:lnTo>
                  <a:pt x="13" y="2599"/>
                </a:lnTo>
                <a:lnTo>
                  <a:pt x="9" y="2593"/>
                </a:lnTo>
                <a:lnTo>
                  <a:pt x="6" y="2585"/>
                </a:lnTo>
                <a:lnTo>
                  <a:pt x="3" y="2578"/>
                </a:lnTo>
                <a:lnTo>
                  <a:pt x="2" y="2571"/>
                </a:lnTo>
                <a:lnTo>
                  <a:pt x="1" y="2564"/>
                </a:lnTo>
                <a:lnTo>
                  <a:pt x="0" y="2555"/>
                </a:lnTo>
                <a:lnTo>
                  <a:pt x="1" y="2548"/>
                </a:lnTo>
                <a:lnTo>
                  <a:pt x="2" y="2540"/>
                </a:lnTo>
                <a:lnTo>
                  <a:pt x="3" y="2532"/>
                </a:lnTo>
                <a:lnTo>
                  <a:pt x="6" y="2525"/>
                </a:lnTo>
                <a:lnTo>
                  <a:pt x="9" y="2519"/>
                </a:lnTo>
                <a:lnTo>
                  <a:pt x="13" y="2513"/>
                </a:lnTo>
                <a:lnTo>
                  <a:pt x="18" y="2507"/>
                </a:lnTo>
                <a:lnTo>
                  <a:pt x="22" y="2501"/>
                </a:lnTo>
                <a:lnTo>
                  <a:pt x="28" y="2496"/>
                </a:lnTo>
                <a:lnTo>
                  <a:pt x="34" y="2491"/>
                </a:lnTo>
                <a:lnTo>
                  <a:pt x="40" y="2488"/>
                </a:lnTo>
                <a:lnTo>
                  <a:pt x="47" y="2484"/>
                </a:lnTo>
                <a:lnTo>
                  <a:pt x="54" y="2482"/>
                </a:lnTo>
                <a:lnTo>
                  <a:pt x="61" y="2481"/>
                </a:lnTo>
                <a:lnTo>
                  <a:pt x="69" y="2479"/>
                </a:lnTo>
                <a:lnTo>
                  <a:pt x="77" y="2478"/>
                </a:lnTo>
                <a:lnTo>
                  <a:pt x="86" y="2479"/>
                </a:lnTo>
                <a:lnTo>
                  <a:pt x="95" y="2481"/>
                </a:lnTo>
                <a:lnTo>
                  <a:pt x="245" y="2178"/>
                </a:lnTo>
                <a:lnTo>
                  <a:pt x="245" y="0"/>
                </a:lnTo>
                <a:lnTo>
                  <a:pt x="281" y="0"/>
                </a:lnTo>
                <a:close/>
              </a:path>
            </a:pathLst>
          </a:custGeom>
          <a:solidFill>
            <a:srgbClr val="595959"/>
          </a:solidFill>
          <a:ln w="9525">
            <a:noFill/>
            <a:round/>
            <a:headEnd/>
            <a:tailEnd/>
          </a:ln>
        </p:spPr>
        <p:txBody>
          <a:bodyPr vert="horz" wrap="square" lIns="90849" tIns="45425" rIns="90849" bIns="45425" numCol="1" anchor="t" anchorCtr="0" compatLnSpc="1">
            <a:prstTxWarp prst="textNoShape">
              <a:avLst/>
            </a:prstTxWarp>
          </a:bodyPr>
          <a:lstStyle/>
          <a:p>
            <a:pPr defTabSz="912665">
              <a:defRPr/>
            </a:pPr>
            <a:endParaRPr lang="en-US" sz="1700">
              <a:solidFill>
                <a:prstClr val="black">
                  <a:lumMod val="65000"/>
                  <a:lumOff val="35000"/>
                </a:prstClr>
              </a:solidFill>
              <a:latin typeface="Trebuchet MS" panose="020B0603020202020204" pitchFamily="34" charset="0"/>
            </a:endParaRPr>
          </a:p>
        </p:txBody>
      </p:sp>
      <p:sp>
        <p:nvSpPr>
          <p:cNvPr id="35" name="Isosceles Triangle 34">
            <a:extLst>
              <a:ext uri="{FF2B5EF4-FFF2-40B4-BE49-F238E27FC236}">
                <a16:creationId xmlns:a16="http://schemas.microsoft.com/office/drawing/2014/main" id="{A90689B6-922C-42F0-8D29-D171CF33D78A}"/>
              </a:ext>
            </a:extLst>
          </p:cNvPr>
          <p:cNvSpPr/>
          <p:nvPr/>
        </p:nvSpPr>
        <p:spPr>
          <a:xfrm rot="5400000">
            <a:off x="10046192" y="3600990"/>
            <a:ext cx="389629" cy="297717"/>
          </a:xfrm>
          <a:prstGeom prst="triangle">
            <a:avLst/>
          </a:prstGeom>
          <a:solidFill>
            <a:srgbClr val="DDD9C3"/>
          </a:solidFill>
          <a:ln>
            <a:noFill/>
          </a:ln>
        </p:spPr>
        <p:style>
          <a:lnRef idx="2">
            <a:schemeClr val="accent1">
              <a:shade val="50000"/>
            </a:schemeClr>
          </a:lnRef>
          <a:fillRef idx="1">
            <a:schemeClr val="accent1"/>
          </a:fillRef>
          <a:effectRef idx="0">
            <a:schemeClr val="accent1"/>
          </a:effectRef>
          <a:fontRef idx="minor">
            <a:schemeClr val="lt1"/>
          </a:fontRef>
        </p:style>
        <p:txBody>
          <a:bodyPr lIns="119743" tIns="59871" rIns="119743" bIns="59871" rtlCol="0" anchor="ctr"/>
          <a:lstStyle/>
          <a:p>
            <a:pPr algn="ctr" defTabSz="912665">
              <a:defRPr/>
            </a:pPr>
            <a:endParaRPr lang="en-IN" sz="1400">
              <a:solidFill>
                <a:prstClr val="white"/>
              </a:solidFill>
              <a:latin typeface="Trebuchet MS"/>
            </a:endParaRPr>
          </a:p>
        </p:txBody>
      </p:sp>
      <p:pic>
        <p:nvPicPr>
          <p:cNvPr id="36" name="Picture 35">
            <a:extLst>
              <a:ext uri="{FF2B5EF4-FFF2-40B4-BE49-F238E27FC236}">
                <a16:creationId xmlns:a16="http://schemas.microsoft.com/office/drawing/2014/main" id="{16352210-65FC-4FEA-A661-ABA257A0A1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3993" y="395156"/>
            <a:ext cx="1126007" cy="585483"/>
          </a:xfrm>
          <a:prstGeom prst="rect">
            <a:avLst/>
          </a:prstGeom>
        </p:spPr>
      </p:pic>
      <p:sp>
        <p:nvSpPr>
          <p:cNvPr id="3" name="Slide Number Placeholder 2">
            <a:extLst>
              <a:ext uri="{FF2B5EF4-FFF2-40B4-BE49-F238E27FC236}">
                <a16:creationId xmlns:a16="http://schemas.microsoft.com/office/drawing/2014/main" id="{195BA380-0EA3-4D12-B5DC-FC2EF5C85181}"/>
              </a:ext>
            </a:extLst>
          </p:cNvPr>
          <p:cNvSpPr>
            <a:spLocks noGrp="1"/>
          </p:cNvSpPr>
          <p:nvPr>
            <p:ph type="sldNum" sz="quarter" idx="12"/>
          </p:nvPr>
        </p:nvSpPr>
        <p:spPr/>
        <p:txBody>
          <a:bodyPr/>
          <a:lstStyle/>
          <a:p>
            <a:fld id="{D6AB342A-830E-438F-A6A8-BEDF509AB0A8}" type="slidenum">
              <a:rPr lang="en-US" smtClean="0">
                <a:solidFill>
                  <a:prstClr val="black">
                    <a:tint val="75000"/>
                  </a:prstClr>
                </a:solidFill>
              </a:rPr>
              <a:pPr/>
              <a:t>3</a:t>
            </a:fld>
            <a:endParaRPr lang="en-US" dirty="0">
              <a:solidFill>
                <a:prstClr val="black">
                  <a:tint val="75000"/>
                </a:prstClr>
              </a:solidFill>
            </a:endParaRPr>
          </a:p>
        </p:txBody>
      </p:sp>
    </p:spTree>
    <p:extLst>
      <p:ext uri="{BB962C8B-B14F-4D97-AF65-F5344CB8AC3E}">
        <p14:creationId xmlns:p14="http://schemas.microsoft.com/office/powerpoint/2010/main" val="3233204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A44E7451-5348-4202-BB4E-BDB4B6A6C473}"/>
              </a:ext>
            </a:extLst>
          </p:cNvPr>
          <p:cNvPicPr>
            <a:picLocks noChangeAspect="1" noChangeArrowheads="1"/>
          </p:cNvPicPr>
          <p:nvPr/>
        </p:nvPicPr>
        <p:blipFill rotWithShape="1">
          <a:blip r:embed="rId2">
            <a:alphaModFix amt="58000"/>
            <a:extLst>
              <a:ext uri="{28A0092B-C50C-407E-A947-70E740481C1C}">
                <a14:useLocalDpi xmlns:a14="http://schemas.microsoft.com/office/drawing/2010/main" val="0"/>
              </a:ext>
            </a:extLst>
          </a:blip>
          <a:srcRect l="-150" r="15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BB3BAE1-D12F-4CCD-92C1-8E83A0E37560}"/>
              </a:ext>
            </a:extLst>
          </p:cNvPr>
          <p:cNvSpPr txBox="1"/>
          <p:nvPr/>
        </p:nvSpPr>
        <p:spPr>
          <a:xfrm>
            <a:off x="4364935" y="5606083"/>
            <a:ext cx="3933825" cy="861774"/>
          </a:xfrm>
          <a:prstGeom prst="rect">
            <a:avLst/>
          </a:prstGeom>
          <a:noFill/>
        </p:spPr>
        <p:txBody>
          <a:bodyPr wrap="square" rtlCol="0">
            <a:spAutoFit/>
          </a:bodyPr>
          <a:lstStyle/>
          <a:p>
            <a:pPr algn="ctr"/>
            <a:r>
              <a:rPr lang="en-IN" sz="5000" b="1" dirty="0">
                <a:solidFill>
                  <a:schemeClr val="bg1">
                    <a:lumMod val="50000"/>
                    <a:lumOff val="50000"/>
                  </a:schemeClr>
                </a:solidFill>
                <a:latin typeface="Trebuchet MS" panose="020B0603020202020204" pitchFamily="34" charset="0"/>
              </a:rPr>
              <a:t>PRESENT </a:t>
            </a:r>
          </a:p>
        </p:txBody>
      </p:sp>
    </p:spTree>
    <p:extLst>
      <p:ext uri="{BB962C8B-B14F-4D97-AF65-F5344CB8AC3E}">
        <p14:creationId xmlns:p14="http://schemas.microsoft.com/office/powerpoint/2010/main" val="633635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2">
            <a:extLst>
              <a:ext uri="{FF2B5EF4-FFF2-40B4-BE49-F238E27FC236}">
                <a16:creationId xmlns:a16="http://schemas.microsoft.com/office/drawing/2014/main" id="{7C8D562D-AB23-44D2-88C3-BF7C92A03C40}"/>
              </a:ext>
            </a:extLst>
          </p:cNvPr>
          <p:cNvSpPr txBox="1">
            <a:spLocks/>
          </p:cNvSpPr>
          <p:nvPr/>
        </p:nvSpPr>
        <p:spPr>
          <a:xfrm>
            <a:off x="301754" y="471159"/>
            <a:ext cx="5526391" cy="436851"/>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lnSpc>
                <a:spcPct val="100000"/>
              </a:lnSpc>
              <a:spcBef>
                <a:spcPts val="0"/>
              </a:spcBef>
              <a:buClr>
                <a:srgbClr val="000000"/>
              </a:buClr>
              <a:buSzPct val="100000"/>
            </a:pPr>
            <a:r>
              <a:rPr lang="en-US" sz="2400" b="1" dirty="0">
                <a:solidFill>
                  <a:schemeClr val="bg1">
                    <a:lumMod val="50000"/>
                  </a:schemeClr>
                </a:solidFill>
                <a:latin typeface="Trebuchet MS" panose="020B0603020202020204" pitchFamily="34" charset="0"/>
                <a:ea typeface="Arial"/>
                <a:cs typeface="Arial" panose="020B0604020202020204" pitchFamily="34" charset="0"/>
              </a:rPr>
              <a:t>FINANCIAL METRICS </a:t>
            </a:r>
            <a:r>
              <a:rPr lang="en-US" sz="2400" b="1" dirty="0">
                <a:solidFill>
                  <a:srgbClr val="C7D300"/>
                </a:solidFill>
                <a:latin typeface="Trebuchet MS" panose="020B0603020202020204" pitchFamily="34" charset="0"/>
                <a:ea typeface="Arial"/>
                <a:cs typeface="Arial" panose="020B0604020202020204" pitchFamily="34" charset="0"/>
              </a:rPr>
              <a:t>- OVER 5 YEARS</a:t>
            </a:r>
          </a:p>
        </p:txBody>
      </p:sp>
      <p:sp>
        <p:nvSpPr>
          <p:cNvPr id="38" name="TextBox 37">
            <a:extLst>
              <a:ext uri="{FF2B5EF4-FFF2-40B4-BE49-F238E27FC236}">
                <a16:creationId xmlns:a16="http://schemas.microsoft.com/office/drawing/2014/main" id="{4637A1A0-A628-48C9-A4D7-0CBB37C2D793}"/>
              </a:ext>
            </a:extLst>
          </p:cNvPr>
          <p:cNvSpPr txBox="1"/>
          <p:nvPr/>
        </p:nvSpPr>
        <p:spPr>
          <a:xfrm>
            <a:off x="381664" y="6353092"/>
            <a:ext cx="6194066" cy="276999"/>
          </a:xfrm>
          <a:prstGeom prst="rect">
            <a:avLst/>
          </a:prstGeom>
          <a:noFill/>
        </p:spPr>
        <p:txBody>
          <a:bodyPr wrap="square" rtlCol="0">
            <a:spAutoFit/>
          </a:bodyPr>
          <a:lstStyle/>
          <a:p>
            <a:r>
              <a:rPr lang="en-US" sz="1200" b="1" dirty="0">
                <a:solidFill>
                  <a:schemeClr val="bg1">
                    <a:lumMod val="75000"/>
                  </a:schemeClr>
                </a:solidFill>
                <a:latin typeface="Trebuchet MS" panose="020B0603020202020204" pitchFamily="34" charset="0"/>
                <a:ea typeface="Arial"/>
                <a:cs typeface="Arial" panose="020B0604020202020204" pitchFamily="34" charset="0"/>
              </a:rPr>
              <a:t>In $ MN in constant currency 1 USD @ INR </a:t>
            </a:r>
            <a:r>
              <a:rPr lang="en-US" sz="1200" b="1" dirty="0">
                <a:solidFill>
                  <a:srgbClr val="FF0000"/>
                </a:solidFill>
                <a:ea typeface="Arial"/>
                <a:cs typeface="Arial" panose="020B0604020202020204" pitchFamily="34" charset="0"/>
              </a:rPr>
              <a:t>75.81</a:t>
            </a:r>
            <a:r>
              <a:rPr lang="en-US" sz="1200" b="1" dirty="0">
                <a:solidFill>
                  <a:srgbClr val="FF0000"/>
                </a:solidFill>
                <a:latin typeface="Trebuchet MS" panose="020B0603020202020204" pitchFamily="34" charset="0"/>
                <a:ea typeface="Arial"/>
                <a:cs typeface="Arial" panose="020B0604020202020204" pitchFamily="34" charset="0"/>
              </a:rPr>
              <a:t> </a:t>
            </a:r>
            <a:r>
              <a:rPr lang="en-US" sz="1200" b="1" dirty="0">
                <a:solidFill>
                  <a:schemeClr val="bg1">
                    <a:lumMod val="75000"/>
                  </a:schemeClr>
                </a:solidFill>
                <a:latin typeface="Trebuchet MS" panose="020B0603020202020204" pitchFamily="34" charset="0"/>
                <a:ea typeface="Arial"/>
                <a:cs typeface="Arial" panose="020B0604020202020204" pitchFamily="34" charset="0"/>
              </a:rPr>
              <a:t>(March 31, 2022) (Unaudited)</a:t>
            </a:r>
            <a:endParaRPr lang="en-IN" sz="1200" b="1" dirty="0">
              <a:solidFill>
                <a:schemeClr val="bg1">
                  <a:lumMod val="75000"/>
                </a:schemeClr>
              </a:solidFill>
              <a:latin typeface="Trebuchet MS" panose="020B0603020202020204" pitchFamily="34" charset="0"/>
              <a:ea typeface="Arial"/>
              <a:cs typeface="Arial" panose="020B0604020202020204" pitchFamily="34" charset="0"/>
            </a:endParaRPr>
          </a:p>
        </p:txBody>
      </p:sp>
      <p:sp>
        <p:nvSpPr>
          <p:cNvPr id="39" name="Title 2">
            <a:extLst>
              <a:ext uri="{FF2B5EF4-FFF2-40B4-BE49-F238E27FC236}">
                <a16:creationId xmlns:a16="http://schemas.microsoft.com/office/drawing/2014/main" id="{89566C2F-9EE0-4EBB-8BC3-3786504749B0}"/>
              </a:ext>
            </a:extLst>
          </p:cNvPr>
          <p:cNvSpPr txBox="1">
            <a:spLocks/>
          </p:cNvSpPr>
          <p:nvPr/>
        </p:nvSpPr>
        <p:spPr>
          <a:xfrm>
            <a:off x="1157434" y="1656259"/>
            <a:ext cx="1186607" cy="344518"/>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100000"/>
              </a:lnSpc>
              <a:spcBef>
                <a:spcPts val="0"/>
              </a:spcBef>
              <a:buClr>
                <a:srgbClr val="000000"/>
              </a:buClr>
              <a:buSzPct val="100000"/>
            </a:pPr>
            <a:r>
              <a:rPr lang="en-US" sz="1800" b="1" dirty="0">
                <a:solidFill>
                  <a:schemeClr val="bg1"/>
                </a:solidFill>
                <a:latin typeface="Trebuchet MS" panose="020B0603020202020204" pitchFamily="34" charset="0"/>
                <a:ea typeface="Arial"/>
                <a:cs typeface="Arial" panose="020B0604020202020204" pitchFamily="34" charset="0"/>
              </a:rPr>
              <a:t>REVENUE</a:t>
            </a:r>
            <a:endParaRPr lang="en-US" sz="1755" b="1" dirty="0">
              <a:solidFill>
                <a:schemeClr val="bg1"/>
              </a:solidFill>
              <a:latin typeface="Trebuchet MS" panose="020B0603020202020204" pitchFamily="34" charset="0"/>
              <a:ea typeface="Arial"/>
              <a:cs typeface="Arial" panose="020B0604020202020204" pitchFamily="34" charset="0"/>
            </a:endParaRPr>
          </a:p>
        </p:txBody>
      </p:sp>
      <p:sp>
        <p:nvSpPr>
          <p:cNvPr id="40" name="Title 2">
            <a:extLst>
              <a:ext uri="{FF2B5EF4-FFF2-40B4-BE49-F238E27FC236}">
                <a16:creationId xmlns:a16="http://schemas.microsoft.com/office/drawing/2014/main" id="{85AE7073-54C5-43A5-933F-234467A009DB}"/>
              </a:ext>
            </a:extLst>
          </p:cNvPr>
          <p:cNvSpPr txBox="1">
            <a:spLocks/>
          </p:cNvSpPr>
          <p:nvPr/>
        </p:nvSpPr>
        <p:spPr>
          <a:xfrm>
            <a:off x="4098011" y="1634674"/>
            <a:ext cx="1186607" cy="344518"/>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100000"/>
              </a:lnSpc>
              <a:spcBef>
                <a:spcPts val="0"/>
              </a:spcBef>
              <a:buClr>
                <a:srgbClr val="000000"/>
              </a:buClr>
              <a:buSzPct val="100000"/>
            </a:pPr>
            <a:r>
              <a:rPr lang="en-US" sz="1800" b="1" dirty="0">
                <a:solidFill>
                  <a:schemeClr val="bg1"/>
                </a:solidFill>
                <a:latin typeface="Trebuchet MS" panose="020B0603020202020204" pitchFamily="34" charset="0"/>
                <a:ea typeface="Arial"/>
                <a:cs typeface="Arial" panose="020B0604020202020204" pitchFamily="34" charset="0"/>
              </a:rPr>
              <a:t>EBITDA</a:t>
            </a:r>
            <a:endParaRPr lang="en-US" sz="1755" b="1" dirty="0">
              <a:solidFill>
                <a:schemeClr val="bg1"/>
              </a:solidFill>
              <a:latin typeface="Trebuchet MS" panose="020B0603020202020204" pitchFamily="34" charset="0"/>
              <a:ea typeface="Arial"/>
              <a:cs typeface="Arial" panose="020B0604020202020204" pitchFamily="34" charset="0"/>
            </a:endParaRPr>
          </a:p>
        </p:txBody>
      </p:sp>
      <p:sp>
        <p:nvSpPr>
          <p:cNvPr id="41" name="Title 2">
            <a:extLst>
              <a:ext uri="{FF2B5EF4-FFF2-40B4-BE49-F238E27FC236}">
                <a16:creationId xmlns:a16="http://schemas.microsoft.com/office/drawing/2014/main" id="{31E178DC-2D4C-4BBB-8221-8350D2B8277D}"/>
              </a:ext>
            </a:extLst>
          </p:cNvPr>
          <p:cNvSpPr txBox="1">
            <a:spLocks/>
          </p:cNvSpPr>
          <p:nvPr/>
        </p:nvSpPr>
        <p:spPr>
          <a:xfrm>
            <a:off x="7038588" y="1613089"/>
            <a:ext cx="1186607" cy="344518"/>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100000"/>
              </a:lnSpc>
              <a:spcBef>
                <a:spcPts val="0"/>
              </a:spcBef>
              <a:buClr>
                <a:srgbClr val="000000"/>
              </a:buClr>
              <a:buSzPct val="100000"/>
            </a:pPr>
            <a:r>
              <a:rPr lang="en-US" sz="1800" b="1" dirty="0">
                <a:solidFill>
                  <a:schemeClr val="bg1"/>
                </a:solidFill>
                <a:latin typeface="Trebuchet MS" panose="020B0603020202020204" pitchFamily="34" charset="0"/>
                <a:ea typeface="Arial"/>
                <a:cs typeface="Arial" panose="020B0604020202020204" pitchFamily="34" charset="0"/>
              </a:rPr>
              <a:t>PAT</a:t>
            </a:r>
            <a:endParaRPr lang="en-US" sz="1755" b="1" dirty="0">
              <a:solidFill>
                <a:schemeClr val="bg1"/>
              </a:solidFill>
              <a:latin typeface="Trebuchet MS" panose="020B0603020202020204" pitchFamily="34" charset="0"/>
              <a:ea typeface="Arial"/>
              <a:cs typeface="Arial" panose="020B0604020202020204" pitchFamily="34" charset="0"/>
            </a:endParaRPr>
          </a:p>
        </p:txBody>
      </p:sp>
      <p:sp>
        <p:nvSpPr>
          <p:cNvPr id="42" name="Title 2">
            <a:extLst>
              <a:ext uri="{FF2B5EF4-FFF2-40B4-BE49-F238E27FC236}">
                <a16:creationId xmlns:a16="http://schemas.microsoft.com/office/drawing/2014/main" id="{F6D3EF94-20B5-45F4-B016-BB7179EB0020}"/>
              </a:ext>
            </a:extLst>
          </p:cNvPr>
          <p:cNvSpPr txBox="1">
            <a:spLocks/>
          </p:cNvSpPr>
          <p:nvPr/>
        </p:nvSpPr>
        <p:spPr>
          <a:xfrm>
            <a:off x="9979165" y="1591504"/>
            <a:ext cx="1186607" cy="344518"/>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100000"/>
              </a:lnSpc>
              <a:spcBef>
                <a:spcPts val="0"/>
              </a:spcBef>
              <a:buClr>
                <a:srgbClr val="000000"/>
              </a:buClr>
              <a:buSzPct val="100000"/>
            </a:pPr>
            <a:r>
              <a:rPr lang="en-US" sz="1800" b="1" dirty="0">
                <a:solidFill>
                  <a:schemeClr val="bg1"/>
                </a:solidFill>
                <a:latin typeface="Trebuchet MS" panose="020B0603020202020204" pitchFamily="34" charset="0"/>
                <a:ea typeface="Arial"/>
                <a:cs typeface="Arial" panose="020B0604020202020204" pitchFamily="34" charset="0"/>
              </a:rPr>
              <a:t>CAPEX</a:t>
            </a:r>
            <a:endParaRPr lang="en-US" sz="1755" b="1" dirty="0">
              <a:solidFill>
                <a:schemeClr val="bg1"/>
              </a:solidFill>
              <a:latin typeface="Trebuchet MS" panose="020B0603020202020204" pitchFamily="34" charset="0"/>
              <a:ea typeface="Arial"/>
              <a:cs typeface="Arial" panose="020B0604020202020204" pitchFamily="34" charset="0"/>
            </a:endParaRPr>
          </a:p>
        </p:txBody>
      </p:sp>
      <p:sp>
        <p:nvSpPr>
          <p:cNvPr id="43" name="TextBox 42">
            <a:extLst>
              <a:ext uri="{FF2B5EF4-FFF2-40B4-BE49-F238E27FC236}">
                <a16:creationId xmlns:a16="http://schemas.microsoft.com/office/drawing/2014/main" id="{0AB11C5F-32E8-4AB9-B0A1-2C639EEF44BA}"/>
              </a:ext>
            </a:extLst>
          </p:cNvPr>
          <p:cNvSpPr txBox="1"/>
          <p:nvPr/>
        </p:nvSpPr>
        <p:spPr>
          <a:xfrm>
            <a:off x="1157434" y="1872343"/>
            <a:ext cx="1186607" cy="1015663"/>
          </a:xfrm>
          <a:prstGeom prst="rect">
            <a:avLst/>
          </a:prstGeom>
          <a:noFill/>
        </p:spPr>
        <p:txBody>
          <a:bodyPr wrap="square" rtlCol="0">
            <a:spAutoFit/>
          </a:bodyPr>
          <a:lstStyle/>
          <a:p>
            <a:r>
              <a:rPr lang="en-IN" sz="6000" b="1" dirty="0">
                <a:solidFill>
                  <a:schemeClr val="bg1"/>
                </a:solidFill>
              </a:rPr>
              <a:t>7%</a:t>
            </a:r>
          </a:p>
        </p:txBody>
      </p:sp>
      <p:sp>
        <p:nvSpPr>
          <p:cNvPr id="44" name="TextBox 43">
            <a:extLst>
              <a:ext uri="{FF2B5EF4-FFF2-40B4-BE49-F238E27FC236}">
                <a16:creationId xmlns:a16="http://schemas.microsoft.com/office/drawing/2014/main" id="{FA8FD2F5-F4D4-4EED-BBAA-915F964E582B}"/>
              </a:ext>
            </a:extLst>
          </p:cNvPr>
          <p:cNvSpPr txBox="1"/>
          <p:nvPr/>
        </p:nvSpPr>
        <p:spPr>
          <a:xfrm>
            <a:off x="4098010" y="1872343"/>
            <a:ext cx="1553853" cy="1015663"/>
          </a:xfrm>
          <a:prstGeom prst="rect">
            <a:avLst/>
          </a:prstGeom>
          <a:noFill/>
        </p:spPr>
        <p:txBody>
          <a:bodyPr wrap="square" rtlCol="0">
            <a:spAutoFit/>
          </a:bodyPr>
          <a:lstStyle/>
          <a:p>
            <a:r>
              <a:rPr lang="en-IN" sz="6000" b="1" dirty="0">
                <a:solidFill>
                  <a:schemeClr val="bg1"/>
                </a:solidFill>
              </a:rPr>
              <a:t>21%</a:t>
            </a:r>
          </a:p>
        </p:txBody>
      </p:sp>
      <p:sp>
        <p:nvSpPr>
          <p:cNvPr id="45" name="TextBox 44">
            <a:extLst>
              <a:ext uri="{FF2B5EF4-FFF2-40B4-BE49-F238E27FC236}">
                <a16:creationId xmlns:a16="http://schemas.microsoft.com/office/drawing/2014/main" id="{2207FC97-D49C-4ED6-804F-E5C4590DEB64}"/>
              </a:ext>
            </a:extLst>
          </p:cNvPr>
          <p:cNvSpPr txBox="1"/>
          <p:nvPr/>
        </p:nvSpPr>
        <p:spPr>
          <a:xfrm>
            <a:off x="6777356" y="1872343"/>
            <a:ext cx="1823303" cy="1015663"/>
          </a:xfrm>
          <a:prstGeom prst="rect">
            <a:avLst/>
          </a:prstGeom>
          <a:noFill/>
        </p:spPr>
        <p:txBody>
          <a:bodyPr wrap="square" rtlCol="0">
            <a:spAutoFit/>
          </a:bodyPr>
          <a:lstStyle/>
          <a:p>
            <a:r>
              <a:rPr lang="en-IN" sz="6000" b="1" dirty="0">
                <a:solidFill>
                  <a:schemeClr val="bg1"/>
                </a:solidFill>
              </a:rPr>
              <a:t>10%</a:t>
            </a:r>
          </a:p>
        </p:txBody>
      </p:sp>
      <p:sp>
        <p:nvSpPr>
          <p:cNvPr id="46" name="TextBox 45">
            <a:extLst>
              <a:ext uri="{FF2B5EF4-FFF2-40B4-BE49-F238E27FC236}">
                <a16:creationId xmlns:a16="http://schemas.microsoft.com/office/drawing/2014/main" id="{6BF49497-600C-4AC4-BA88-FD52F0DDCCEE}"/>
              </a:ext>
            </a:extLst>
          </p:cNvPr>
          <p:cNvSpPr txBox="1"/>
          <p:nvPr/>
        </p:nvSpPr>
        <p:spPr>
          <a:xfrm>
            <a:off x="9753285" y="1872343"/>
            <a:ext cx="2136962" cy="1015663"/>
          </a:xfrm>
          <a:prstGeom prst="rect">
            <a:avLst/>
          </a:prstGeom>
          <a:noFill/>
        </p:spPr>
        <p:txBody>
          <a:bodyPr wrap="square" rtlCol="0">
            <a:spAutoFit/>
          </a:bodyPr>
          <a:lstStyle/>
          <a:p>
            <a:r>
              <a:rPr lang="en-IN" sz="6000" b="1" dirty="0">
                <a:solidFill>
                  <a:schemeClr val="bg1"/>
                </a:solidFill>
              </a:rPr>
              <a:t>141%</a:t>
            </a:r>
          </a:p>
        </p:txBody>
      </p:sp>
      <p:sp>
        <p:nvSpPr>
          <p:cNvPr id="47" name="Title 2">
            <a:extLst>
              <a:ext uri="{FF2B5EF4-FFF2-40B4-BE49-F238E27FC236}">
                <a16:creationId xmlns:a16="http://schemas.microsoft.com/office/drawing/2014/main" id="{74CCE49A-FC4A-4EE9-A689-5E683D5A906A}"/>
              </a:ext>
            </a:extLst>
          </p:cNvPr>
          <p:cNvSpPr txBox="1">
            <a:spLocks/>
          </p:cNvSpPr>
          <p:nvPr/>
        </p:nvSpPr>
        <p:spPr>
          <a:xfrm>
            <a:off x="1161786" y="2875758"/>
            <a:ext cx="1186607" cy="282963"/>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100000"/>
              </a:lnSpc>
              <a:spcBef>
                <a:spcPts val="0"/>
              </a:spcBef>
              <a:buClr>
                <a:srgbClr val="000000"/>
              </a:buClr>
              <a:buSzPct val="100000"/>
            </a:pPr>
            <a:r>
              <a:rPr lang="en-US" sz="1400" dirty="0">
                <a:solidFill>
                  <a:schemeClr val="bg1"/>
                </a:solidFill>
                <a:latin typeface="Trebuchet MS" panose="020B0603020202020204" pitchFamily="34" charset="0"/>
                <a:ea typeface="Arial"/>
                <a:cs typeface="Arial" panose="020B0604020202020204" pitchFamily="34" charset="0"/>
              </a:rPr>
              <a:t>CAGR</a:t>
            </a:r>
          </a:p>
        </p:txBody>
      </p:sp>
      <p:sp>
        <p:nvSpPr>
          <p:cNvPr id="48" name="Title 2">
            <a:extLst>
              <a:ext uri="{FF2B5EF4-FFF2-40B4-BE49-F238E27FC236}">
                <a16:creationId xmlns:a16="http://schemas.microsoft.com/office/drawing/2014/main" id="{18D2D063-B671-406A-9015-CF5C2BCCE43B}"/>
              </a:ext>
            </a:extLst>
          </p:cNvPr>
          <p:cNvSpPr txBox="1">
            <a:spLocks/>
          </p:cNvSpPr>
          <p:nvPr/>
        </p:nvSpPr>
        <p:spPr>
          <a:xfrm>
            <a:off x="4102363" y="2854173"/>
            <a:ext cx="1186607" cy="282963"/>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100000"/>
              </a:lnSpc>
              <a:spcBef>
                <a:spcPts val="0"/>
              </a:spcBef>
              <a:buClr>
                <a:srgbClr val="000000"/>
              </a:buClr>
              <a:buSzPct val="100000"/>
            </a:pPr>
            <a:r>
              <a:rPr lang="en-US" sz="1400" dirty="0">
                <a:solidFill>
                  <a:schemeClr val="bg1"/>
                </a:solidFill>
                <a:latin typeface="Trebuchet MS" panose="020B0603020202020204" pitchFamily="34" charset="0"/>
                <a:ea typeface="Arial"/>
                <a:cs typeface="Arial" panose="020B0604020202020204" pitchFamily="34" charset="0"/>
              </a:rPr>
              <a:t>CAGR</a:t>
            </a:r>
          </a:p>
        </p:txBody>
      </p:sp>
      <p:sp>
        <p:nvSpPr>
          <p:cNvPr id="49" name="Title 2">
            <a:extLst>
              <a:ext uri="{FF2B5EF4-FFF2-40B4-BE49-F238E27FC236}">
                <a16:creationId xmlns:a16="http://schemas.microsoft.com/office/drawing/2014/main" id="{C6ED1105-26CA-439D-A0E3-02963838B3B9}"/>
              </a:ext>
            </a:extLst>
          </p:cNvPr>
          <p:cNvSpPr txBox="1">
            <a:spLocks/>
          </p:cNvSpPr>
          <p:nvPr/>
        </p:nvSpPr>
        <p:spPr>
          <a:xfrm>
            <a:off x="7042940" y="2832588"/>
            <a:ext cx="1186607" cy="282963"/>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100000"/>
              </a:lnSpc>
              <a:spcBef>
                <a:spcPts val="0"/>
              </a:spcBef>
              <a:buClr>
                <a:srgbClr val="000000"/>
              </a:buClr>
              <a:buSzPct val="100000"/>
            </a:pPr>
            <a:r>
              <a:rPr lang="en-US" sz="1400" dirty="0">
                <a:solidFill>
                  <a:schemeClr val="bg1"/>
                </a:solidFill>
                <a:latin typeface="Trebuchet MS" panose="020B0603020202020204" pitchFamily="34" charset="0"/>
                <a:ea typeface="Arial"/>
                <a:cs typeface="Arial" panose="020B0604020202020204" pitchFamily="34" charset="0"/>
              </a:rPr>
              <a:t>CAGR</a:t>
            </a:r>
          </a:p>
        </p:txBody>
      </p:sp>
      <p:sp>
        <p:nvSpPr>
          <p:cNvPr id="50" name="Title 2">
            <a:extLst>
              <a:ext uri="{FF2B5EF4-FFF2-40B4-BE49-F238E27FC236}">
                <a16:creationId xmlns:a16="http://schemas.microsoft.com/office/drawing/2014/main" id="{2A79B947-9E4A-43CB-BD62-7756AB99B3B8}"/>
              </a:ext>
            </a:extLst>
          </p:cNvPr>
          <p:cNvSpPr txBox="1">
            <a:spLocks/>
          </p:cNvSpPr>
          <p:nvPr/>
        </p:nvSpPr>
        <p:spPr>
          <a:xfrm>
            <a:off x="9983517" y="2811003"/>
            <a:ext cx="1186607" cy="282963"/>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100000"/>
              </a:lnSpc>
              <a:spcBef>
                <a:spcPts val="0"/>
              </a:spcBef>
              <a:buClr>
                <a:srgbClr val="000000"/>
              </a:buClr>
              <a:buSzPct val="100000"/>
            </a:pPr>
            <a:r>
              <a:rPr lang="en-US" sz="1400" dirty="0">
                <a:solidFill>
                  <a:schemeClr val="bg1"/>
                </a:solidFill>
                <a:latin typeface="Trebuchet MS" panose="020B0603020202020204" pitchFamily="34" charset="0"/>
                <a:ea typeface="Arial"/>
                <a:cs typeface="Arial" panose="020B0604020202020204" pitchFamily="34" charset="0"/>
              </a:rPr>
              <a:t>YoY</a:t>
            </a:r>
          </a:p>
        </p:txBody>
      </p:sp>
      <p:pic>
        <p:nvPicPr>
          <p:cNvPr id="16" name="Picture 15">
            <a:extLst>
              <a:ext uri="{FF2B5EF4-FFF2-40B4-BE49-F238E27FC236}">
                <a16:creationId xmlns:a16="http://schemas.microsoft.com/office/drawing/2014/main" id="{6645F781-97BD-4D58-B869-63FA71FE65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64239" y="352329"/>
            <a:ext cx="1126007" cy="585483"/>
          </a:xfrm>
          <a:prstGeom prst="rect">
            <a:avLst/>
          </a:prstGeom>
        </p:spPr>
      </p:pic>
      <p:sp>
        <p:nvSpPr>
          <p:cNvPr id="17" name="TextBox 16">
            <a:extLst>
              <a:ext uri="{FF2B5EF4-FFF2-40B4-BE49-F238E27FC236}">
                <a16:creationId xmlns:a16="http://schemas.microsoft.com/office/drawing/2014/main" id="{3D39FE8E-C1DA-4360-92C3-81EB3DA9E9F9}"/>
              </a:ext>
            </a:extLst>
          </p:cNvPr>
          <p:cNvSpPr txBox="1"/>
          <p:nvPr/>
        </p:nvSpPr>
        <p:spPr>
          <a:xfrm>
            <a:off x="1157433" y="4186078"/>
            <a:ext cx="1186607" cy="861774"/>
          </a:xfrm>
          <a:prstGeom prst="rect">
            <a:avLst/>
          </a:prstGeom>
          <a:noFill/>
        </p:spPr>
        <p:txBody>
          <a:bodyPr wrap="square" rtlCol="0">
            <a:spAutoFit/>
          </a:bodyPr>
          <a:lstStyle/>
          <a:p>
            <a:pPr algn="ctr"/>
            <a:r>
              <a:rPr lang="en-IN" sz="2500" b="1" dirty="0">
                <a:solidFill>
                  <a:schemeClr val="bg1"/>
                </a:solidFill>
              </a:rPr>
              <a:t>USD 356 Mil</a:t>
            </a:r>
          </a:p>
        </p:txBody>
      </p:sp>
      <p:sp>
        <p:nvSpPr>
          <p:cNvPr id="18" name="TextBox 17">
            <a:extLst>
              <a:ext uri="{FF2B5EF4-FFF2-40B4-BE49-F238E27FC236}">
                <a16:creationId xmlns:a16="http://schemas.microsoft.com/office/drawing/2014/main" id="{15B1EA97-AEDB-4FA4-BED0-E10492354093}"/>
              </a:ext>
            </a:extLst>
          </p:cNvPr>
          <p:cNvSpPr txBox="1"/>
          <p:nvPr/>
        </p:nvSpPr>
        <p:spPr>
          <a:xfrm>
            <a:off x="4098010" y="4135865"/>
            <a:ext cx="1186607" cy="861774"/>
          </a:xfrm>
          <a:prstGeom prst="rect">
            <a:avLst/>
          </a:prstGeom>
          <a:noFill/>
        </p:spPr>
        <p:txBody>
          <a:bodyPr wrap="square" rtlCol="0">
            <a:spAutoFit/>
          </a:bodyPr>
          <a:lstStyle/>
          <a:p>
            <a:pPr algn="ctr"/>
            <a:r>
              <a:rPr lang="en-IN" sz="2500" b="1" dirty="0">
                <a:solidFill>
                  <a:schemeClr val="bg1"/>
                </a:solidFill>
              </a:rPr>
              <a:t>USD </a:t>
            </a:r>
            <a:br>
              <a:rPr lang="en-IN" sz="2500" b="1" dirty="0">
                <a:solidFill>
                  <a:schemeClr val="bg1"/>
                </a:solidFill>
              </a:rPr>
            </a:br>
            <a:r>
              <a:rPr lang="en-IN" sz="2500" b="1" dirty="0">
                <a:solidFill>
                  <a:schemeClr val="bg1"/>
                </a:solidFill>
              </a:rPr>
              <a:t>80 Mil</a:t>
            </a:r>
          </a:p>
        </p:txBody>
      </p:sp>
      <p:sp>
        <p:nvSpPr>
          <p:cNvPr id="19" name="TextBox 18">
            <a:extLst>
              <a:ext uri="{FF2B5EF4-FFF2-40B4-BE49-F238E27FC236}">
                <a16:creationId xmlns:a16="http://schemas.microsoft.com/office/drawing/2014/main" id="{BE457712-B8DA-4ADD-9902-373AB2F7BE2E}"/>
              </a:ext>
            </a:extLst>
          </p:cNvPr>
          <p:cNvSpPr txBox="1"/>
          <p:nvPr/>
        </p:nvSpPr>
        <p:spPr>
          <a:xfrm>
            <a:off x="7038587" y="4085652"/>
            <a:ext cx="1186607" cy="861774"/>
          </a:xfrm>
          <a:prstGeom prst="rect">
            <a:avLst/>
          </a:prstGeom>
          <a:noFill/>
        </p:spPr>
        <p:txBody>
          <a:bodyPr wrap="square" rtlCol="0">
            <a:spAutoFit/>
          </a:bodyPr>
          <a:lstStyle/>
          <a:p>
            <a:pPr algn="ctr"/>
            <a:r>
              <a:rPr lang="en-IN" sz="2500" b="1" dirty="0">
                <a:solidFill>
                  <a:schemeClr val="bg1"/>
                </a:solidFill>
              </a:rPr>
              <a:t>USD </a:t>
            </a:r>
            <a:br>
              <a:rPr lang="en-IN" sz="2500" b="1" dirty="0">
                <a:solidFill>
                  <a:schemeClr val="bg1"/>
                </a:solidFill>
              </a:rPr>
            </a:br>
            <a:r>
              <a:rPr lang="en-IN" sz="2500" b="1" dirty="0">
                <a:solidFill>
                  <a:schemeClr val="bg1"/>
                </a:solidFill>
              </a:rPr>
              <a:t>18 Mil</a:t>
            </a:r>
          </a:p>
        </p:txBody>
      </p:sp>
      <p:sp>
        <p:nvSpPr>
          <p:cNvPr id="20" name="TextBox 19">
            <a:extLst>
              <a:ext uri="{FF2B5EF4-FFF2-40B4-BE49-F238E27FC236}">
                <a16:creationId xmlns:a16="http://schemas.microsoft.com/office/drawing/2014/main" id="{2A14EF13-270B-437A-B0C4-E1D4695CBBF6}"/>
              </a:ext>
            </a:extLst>
          </p:cNvPr>
          <p:cNvSpPr txBox="1"/>
          <p:nvPr/>
        </p:nvSpPr>
        <p:spPr>
          <a:xfrm>
            <a:off x="9979164" y="4035439"/>
            <a:ext cx="1186607" cy="861774"/>
          </a:xfrm>
          <a:prstGeom prst="rect">
            <a:avLst/>
          </a:prstGeom>
          <a:noFill/>
        </p:spPr>
        <p:txBody>
          <a:bodyPr wrap="square" rtlCol="0">
            <a:spAutoFit/>
          </a:bodyPr>
          <a:lstStyle/>
          <a:p>
            <a:pPr algn="ctr"/>
            <a:r>
              <a:rPr lang="en-IN" sz="2500" b="1" dirty="0">
                <a:solidFill>
                  <a:schemeClr val="bg1"/>
                </a:solidFill>
              </a:rPr>
              <a:t>USD </a:t>
            </a:r>
            <a:br>
              <a:rPr lang="en-IN" sz="2500" b="1" dirty="0">
                <a:solidFill>
                  <a:schemeClr val="bg1"/>
                </a:solidFill>
              </a:rPr>
            </a:br>
            <a:r>
              <a:rPr lang="en-IN" sz="2500" b="1" dirty="0">
                <a:solidFill>
                  <a:schemeClr val="bg1"/>
                </a:solidFill>
              </a:rPr>
              <a:t>94 Mil</a:t>
            </a:r>
          </a:p>
        </p:txBody>
      </p:sp>
    </p:spTree>
    <p:extLst>
      <p:ext uri="{BB962C8B-B14F-4D97-AF65-F5344CB8AC3E}">
        <p14:creationId xmlns:p14="http://schemas.microsoft.com/office/powerpoint/2010/main" val="1163063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D9D125-713E-4121-9ACA-4B19EFB7B5BA}"/>
              </a:ext>
            </a:extLst>
          </p:cNvPr>
          <p:cNvSpPr>
            <a:spLocks noGrp="1"/>
          </p:cNvSpPr>
          <p:nvPr>
            <p:ph type="ctrTitle"/>
          </p:nvPr>
        </p:nvSpPr>
        <p:spPr>
          <a:xfrm>
            <a:off x="139064" y="248410"/>
            <a:ext cx="9819376" cy="707886"/>
          </a:xfrm>
        </p:spPr>
        <p:txBody>
          <a:bodyPr/>
          <a:lstStyle/>
          <a:p>
            <a:r>
              <a:rPr lang="en-US" sz="2400" b="1" dirty="0">
                <a:solidFill>
                  <a:schemeClr val="bg1">
                    <a:lumMod val="50000"/>
                  </a:schemeClr>
                </a:solidFill>
                <a:latin typeface="Trebuchet MS" panose="020B0603020202020204" pitchFamily="34" charset="0"/>
                <a:ea typeface="Arial"/>
                <a:cs typeface="Arial" panose="020B0604020202020204" pitchFamily="34" charset="0"/>
              </a:rPr>
              <a:t>FINANCIAL METRICS </a:t>
            </a:r>
            <a:r>
              <a:rPr lang="en-US" sz="2400" b="1" dirty="0">
                <a:solidFill>
                  <a:srgbClr val="C7D300"/>
                </a:solidFill>
                <a:latin typeface="Trebuchet MS" panose="020B0603020202020204" pitchFamily="34" charset="0"/>
                <a:ea typeface="Arial"/>
                <a:cs typeface="Arial" panose="020B0604020202020204" pitchFamily="34" charset="0"/>
              </a:rPr>
              <a:t>- LAST 5 YEARS</a:t>
            </a:r>
            <a:br>
              <a:rPr lang="en-US" sz="2133" dirty="0">
                <a:solidFill>
                  <a:prstClr val="black">
                    <a:lumMod val="65000"/>
                    <a:lumOff val="35000"/>
                  </a:prstClr>
                </a:solidFill>
                <a:ea typeface="Arial"/>
                <a:cs typeface="Arial" panose="020B0604020202020204" pitchFamily="34" charset="0"/>
              </a:rPr>
            </a:br>
            <a:r>
              <a:rPr lang="en-US" sz="1600" dirty="0">
                <a:solidFill>
                  <a:prstClr val="black">
                    <a:lumMod val="50000"/>
                    <a:lumOff val="50000"/>
                  </a:prstClr>
                </a:solidFill>
                <a:ea typeface="Arial"/>
                <a:cs typeface="Arial" panose="020B0604020202020204" pitchFamily="34" charset="0"/>
              </a:rPr>
              <a:t>in constant currency  1 USD @ INR 75.81 </a:t>
            </a:r>
            <a:r>
              <a:rPr lang="en-US" sz="1333" dirty="0">
                <a:solidFill>
                  <a:prstClr val="black">
                    <a:lumMod val="50000"/>
                    <a:lumOff val="50000"/>
                  </a:prstClr>
                </a:solidFill>
                <a:ea typeface="Arial"/>
                <a:cs typeface="Arial" panose="020B0604020202020204" pitchFamily="34" charset="0"/>
              </a:rPr>
              <a:t>(March 31, 2022) </a:t>
            </a:r>
            <a:endParaRPr lang="en-IN" sz="1333" dirty="0">
              <a:solidFill>
                <a:schemeClr val="bg1">
                  <a:lumMod val="50000"/>
                </a:schemeClr>
              </a:solidFill>
            </a:endParaRPr>
          </a:p>
        </p:txBody>
      </p:sp>
      <p:sp>
        <p:nvSpPr>
          <p:cNvPr id="22" name="TextBox 21">
            <a:extLst>
              <a:ext uri="{FF2B5EF4-FFF2-40B4-BE49-F238E27FC236}">
                <a16:creationId xmlns:a16="http://schemas.microsoft.com/office/drawing/2014/main" id="{67096817-24E0-4BF9-943A-AD757484B236}"/>
              </a:ext>
            </a:extLst>
          </p:cNvPr>
          <p:cNvSpPr txBox="1"/>
          <p:nvPr/>
        </p:nvSpPr>
        <p:spPr>
          <a:xfrm>
            <a:off x="5963480" y="1042111"/>
            <a:ext cx="5764693" cy="360072"/>
          </a:xfrm>
          <a:prstGeom prst="rect">
            <a:avLst/>
          </a:prstGeom>
          <a:solidFill>
            <a:schemeClr val="accent2"/>
          </a:solidFill>
        </p:spPr>
        <p:txBody>
          <a:bodyPr wrap="square" lIns="118843" tIns="59423" rIns="118843" bIns="59423" rtlCol="0">
            <a:spAutoFit/>
          </a:bodyPr>
          <a:lstStyle>
            <a:defPPr>
              <a:defRPr lang="en-US"/>
            </a:defPPr>
            <a:lvl1pPr>
              <a:defRPr sz="1400" b="1"/>
            </a:lvl1pPr>
          </a:lstStyle>
          <a:p>
            <a:pPr algn="ctr" defTabSz="891296">
              <a:defRPr/>
            </a:pPr>
            <a:r>
              <a:rPr lang="en-US" sz="1560" dirty="0">
                <a:solidFill>
                  <a:prstClr val="white"/>
                </a:solidFill>
                <a:latin typeface="Trebuchet MS"/>
              </a:rPr>
              <a:t>BALANCE SHEET</a:t>
            </a:r>
          </a:p>
        </p:txBody>
      </p:sp>
      <p:sp>
        <p:nvSpPr>
          <p:cNvPr id="18" name="TextBox 17">
            <a:extLst>
              <a:ext uri="{FF2B5EF4-FFF2-40B4-BE49-F238E27FC236}">
                <a16:creationId xmlns:a16="http://schemas.microsoft.com/office/drawing/2014/main" id="{AEBB994D-1611-46B9-A941-5FF402F032A9}"/>
              </a:ext>
            </a:extLst>
          </p:cNvPr>
          <p:cNvSpPr txBox="1"/>
          <p:nvPr/>
        </p:nvSpPr>
        <p:spPr>
          <a:xfrm>
            <a:off x="100921" y="1045354"/>
            <a:ext cx="5645296" cy="360072"/>
          </a:xfrm>
          <a:prstGeom prst="rect">
            <a:avLst/>
          </a:prstGeom>
          <a:solidFill>
            <a:schemeClr val="accent1">
              <a:lumMod val="75000"/>
            </a:schemeClr>
          </a:solidFill>
        </p:spPr>
        <p:txBody>
          <a:bodyPr wrap="square" lIns="118843" tIns="59423" rIns="118843" bIns="59423" rtlCol="0">
            <a:spAutoFit/>
          </a:bodyPr>
          <a:lstStyle>
            <a:defPPr>
              <a:defRPr lang="en-US"/>
            </a:defPPr>
            <a:lvl1pPr>
              <a:defRPr sz="1400" b="1"/>
            </a:lvl1pPr>
          </a:lstStyle>
          <a:p>
            <a:pPr algn="ctr" defTabSz="891296">
              <a:defRPr/>
            </a:pPr>
            <a:r>
              <a:rPr lang="en-US" sz="1560" dirty="0">
                <a:solidFill>
                  <a:prstClr val="white"/>
                </a:solidFill>
                <a:latin typeface="Trebuchet MS"/>
              </a:rPr>
              <a:t>INCOME STATEMENT</a:t>
            </a:r>
          </a:p>
        </p:txBody>
      </p:sp>
      <p:pic>
        <p:nvPicPr>
          <p:cNvPr id="21" name="Picture 20">
            <a:extLst>
              <a:ext uri="{FF2B5EF4-FFF2-40B4-BE49-F238E27FC236}">
                <a16:creationId xmlns:a16="http://schemas.microsoft.com/office/drawing/2014/main" id="{07220121-85B5-4BCD-A27F-E44456B4DD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3991" y="395155"/>
            <a:ext cx="1126007" cy="585483"/>
          </a:xfrm>
          <a:prstGeom prst="rect">
            <a:avLst/>
          </a:prstGeom>
        </p:spPr>
      </p:pic>
      <p:sp>
        <p:nvSpPr>
          <p:cNvPr id="23" name="TextBox 22">
            <a:extLst>
              <a:ext uri="{FF2B5EF4-FFF2-40B4-BE49-F238E27FC236}">
                <a16:creationId xmlns:a16="http://schemas.microsoft.com/office/drawing/2014/main" id="{AC6F7C38-F65B-4C3F-AF35-FE51B3932496}"/>
              </a:ext>
            </a:extLst>
          </p:cNvPr>
          <p:cNvSpPr txBox="1"/>
          <p:nvPr/>
        </p:nvSpPr>
        <p:spPr>
          <a:xfrm>
            <a:off x="112949" y="4549172"/>
            <a:ext cx="5645296" cy="360072"/>
          </a:xfrm>
          <a:prstGeom prst="rect">
            <a:avLst/>
          </a:prstGeom>
          <a:solidFill>
            <a:schemeClr val="accent1">
              <a:lumMod val="75000"/>
            </a:schemeClr>
          </a:solidFill>
          <a:ln>
            <a:solidFill>
              <a:schemeClr val="accent1">
                <a:lumMod val="75000"/>
              </a:schemeClr>
            </a:solidFill>
          </a:ln>
        </p:spPr>
        <p:txBody>
          <a:bodyPr wrap="square" lIns="118843" tIns="59423" rIns="118843" bIns="59423" rtlCol="0">
            <a:spAutoFit/>
          </a:bodyPr>
          <a:lstStyle>
            <a:defPPr>
              <a:defRPr lang="en-US"/>
            </a:defPPr>
            <a:lvl1pPr>
              <a:defRPr sz="1400" b="1"/>
            </a:lvl1pPr>
          </a:lstStyle>
          <a:p>
            <a:pPr algn="ctr" defTabSz="891296">
              <a:defRPr/>
            </a:pPr>
            <a:r>
              <a:rPr lang="en-US" sz="1560" dirty="0">
                <a:solidFill>
                  <a:prstClr val="white"/>
                </a:solidFill>
                <a:latin typeface="Trebuchet MS"/>
              </a:rPr>
              <a:t>CASH FLOW STATEMENT</a:t>
            </a:r>
          </a:p>
        </p:txBody>
      </p:sp>
      <p:sp>
        <p:nvSpPr>
          <p:cNvPr id="24" name="Rectangle 23">
            <a:extLst>
              <a:ext uri="{FF2B5EF4-FFF2-40B4-BE49-F238E27FC236}">
                <a16:creationId xmlns:a16="http://schemas.microsoft.com/office/drawing/2014/main" id="{F436B06C-4FFD-4804-B2ED-80905ACBB2B5}"/>
              </a:ext>
            </a:extLst>
          </p:cNvPr>
          <p:cNvSpPr/>
          <p:nvPr/>
        </p:nvSpPr>
        <p:spPr>
          <a:xfrm>
            <a:off x="-271836" y="6569718"/>
            <a:ext cx="2085973" cy="2740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solidFill>
                  <a:schemeClr val="tx1"/>
                </a:solidFill>
              </a:rPr>
              <a:t>*Unaudited Numbers</a:t>
            </a:r>
            <a:endParaRPr lang="en-US" sz="1200" dirty="0">
              <a:solidFill>
                <a:schemeClr val="tx1"/>
              </a:solidFill>
            </a:endParaRPr>
          </a:p>
        </p:txBody>
      </p:sp>
      <p:pic>
        <p:nvPicPr>
          <p:cNvPr id="7" name="Picture 6">
            <a:extLst>
              <a:ext uri="{FF2B5EF4-FFF2-40B4-BE49-F238E27FC236}">
                <a16:creationId xmlns:a16="http://schemas.microsoft.com/office/drawing/2014/main" id="{7F3DDA57-DB55-48B3-B978-1B9F18013D83}"/>
              </a:ext>
            </a:extLst>
          </p:cNvPr>
          <p:cNvPicPr>
            <a:picLocks noChangeAspect="1"/>
          </p:cNvPicPr>
          <p:nvPr/>
        </p:nvPicPr>
        <p:blipFill>
          <a:blip r:embed="rId4"/>
          <a:stretch>
            <a:fillRect/>
          </a:stretch>
        </p:blipFill>
        <p:spPr>
          <a:xfrm>
            <a:off x="100921" y="1424748"/>
            <a:ext cx="5645296" cy="2988226"/>
          </a:xfrm>
          <a:prstGeom prst="rect">
            <a:avLst/>
          </a:prstGeom>
        </p:spPr>
      </p:pic>
      <p:pic>
        <p:nvPicPr>
          <p:cNvPr id="8" name="Picture 7">
            <a:extLst>
              <a:ext uri="{FF2B5EF4-FFF2-40B4-BE49-F238E27FC236}">
                <a16:creationId xmlns:a16="http://schemas.microsoft.com/office/drawing/2014/main" id="{EC456BFB-4F85-46C5-A3DE-77407D4A2CAB}"/>
              </a:ext>
            </a:extLst>
          </p:cNvPr>
          <p:cNvPicPr>
            <a:picLocks noChangeAspect="1"/>
          </p:cNvPicPr>
          <p:nvPr/>
        </p:nvPicPr>
        <p:blipFill>
          <a:blip r:embed="rId5"/>
          <a:stretch>
            <a:fillRect/>
          </a:stretch>
        </p:blipFill>
        <p:spPr>
          <a:xfrm>
            <a:off x="112949" y="4952678"/>
            <a:ext cx="5645296" cy="1603788"/>
          </a:xfrm>
          <a:prstGeom prst="rect">
            <a:avLst/>
          </a:prstGeom>
        </p:spPr>
      </p:pic>
      <p:pic>
        <p:nvPicPr>
          <p:cNvPr id="9" name="Picture 8">
            <a:extLst>
              <a:ext uri="{FF2B5EF4-FFF2-40B4-BE49-F238E27FC236}">
                <a16:creationId xmlns:a16="http://schemas.microsoft.com/office/drawing/2014/main" id="{6664B20A-BCEF-409F-A3C1-7833033BFB58}"/>
              </a:ext>
            </a:extLst>
          </p:cNvPr>
          <p:cNvPicPr>
            <a:picLocks noChangeAspect="1"/>
          </p:cNvPicPr>
          <p:nvPr/>
        </p:nvPicPr>
        <p:blipFill>
          <a:blip r:embed="rId6"/>
          <a:stretch>
            <a:fillRect/>
          </a:stretch>
        </p:blipFill>
        <p:spPr>
          <a:xfrm>
            <a:off x="5976732" y="1447386"/>
            <a:ext cx="5764693" cy="5109079"/>
          </a:xfrm>
          <a:prstGeom prst="rect">
            <a:avLst/>
          </a:prstGeom>
        </p:spPr>
      </p:pic>
    </p:spTree>
    <p:extLst>
      <p:ext uri="{BB962C8B-B14F-4D97-AF65-F5344CB8AC3E}">
        <p14:creationId xmlns:p14="http://schemas.microsoft.com/office/powerpoint/2010/main" val="3866498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878A6F-168E-424B-9262-F8AD27765F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64239" y="352329"/>
            <a:ext cx="1126007" cy="585483"/>
          </a:xfrm>
          <a:prstGeom prst="rect">
            <a:avLst/>
          </a:prstGeom>
        </p:spPr>
      </p:pic>
      <p:sp>
        <p:nvSpPr>
          <p:cNvPr id="4" name="Title 2">
            <a:extLst>
              <a:ext uri="{FF2B5EF4-FFF2-40B4-BE49-F238E27FC236}">
                <a16:creationId xmlns:a16="http://schemas.microsoft.com/office/drawing/2014/main" id="{A7082A61-E36E-4A4E-8B96-52CEFC9C6480}"/>
              </a:ext>
            </a:extLst>
          </p:cNvPr>
          <p:cNvSpPr txBox="1">
            <a:spLocks/>
          </p:cNvSpPr>
          <p:nvPr/>
        </p:nvSpPr>
        <p:spPr>
          <a:xfrm>
            <a:off x="301754" y="471159"/>
            <a:ext cx="5526391" cy="436851"/>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lnSpc>
                <a:spcPct val="100000"/>
              </a:lnSpc>
              <a:spcBef>
                <a:spcPts val="0"/>
              </a:spcBef>
              <a:buClr>
                <a:srgbClr val="000000"/>
              </a:buClr>
              <a:buSzPct val="100000"/>
            </a:pPr>
            <a:r>
              <a:rPr lang="en-US" sz="2400" b="1" dirty="0">
                <a:solidFill>
                  <a:schemeClr val="bg1">
                    <a:lumMod val="50000"/>
                  </a:schemeClr>
                </a:solidFill>
                <a:latin typeface="Trebuchet MS" panose="020B0603020202020204" pitchFamily="34" charset="0"/>
                <a:ea typeface="Arial"/>
                <a:cs typeface="Arial" panose="020B0604020202020204" pitchFamily="34" charset="0"/>
              </a:rPr>
              <a:t>REVENUE SHARE – 3 ENTITIES</a:t>
            </a:r>
          </a:p>
        </p:txBody>
      </p:sp>
      <p:pic>
        <p:nvPicPr>
          <p:cNvPr id="8" name="Picture 7" descr="Chart, pie chart&#10;&#10;Description automatically generated">
            <a:extLst>
              <a:ext uri="{FF2B5EF4-FFF2-40B4-BE49-F238E27FC236}">
                <a16:creationId xmlns:a16="http://schemas.microsoft.com/office/drawing/2014/main" id="{307EDB69-A068-412E-932A-E91F111AA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775" y="1076325"/>
            <a:ext cx="6214908" cy="4795837"/>
          </a:xfrm>
          <a:prstGeom prst="rect">
            <a:avLst/>
          </a:prstGeom>
        </p:spPr>
      </p:pic>
    </p:spTree>
    <p:extLst>
      <p:ext uri="{BB962C8B-B14F-4D97-AF65-F5344CB8AC3E}">
        <p14:creationId xmlns:p14="http://schemas.microsoft.com/office/powerpoint/2010/main" val="3235067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Single Corner Rounded 19">
            <a:extLst>
              <a:ext uri="{FF2B5EF4-FFF2-40B4-BE49-F238E27FC236}">
                <a16:creationId xmlns:a16="http://schemas.microsoft.com/office/drawing/2014/main" id="{4A8644B9-1D95-4D08-BD58-D848A8FC7831}"/>
              </a:ext>
            </a:extLst>
          </p:cNvPr>
          <p:cNvSpPr/>
          <p:nvPr/>
        </p:nvSpPr>
        <p:spPr>
          <a:xfrm flipH="1">
            <a:off x="358773" y="1393371"/>
            <a:ext cx="1792069" cy="4702629"/>
          </a:xfrm>
          <a:prstGeom prst="round1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IN" sz="1050">
                <a:solidFill>
                  <a:schemeClr val="tx1">
                    <a:lumMod val="65000"/>
                    <a:lumOff val="35000"/>
                  </a:schemeClr>
                </a:solidFill>
                <a:latin typeface="Trebuchet MS" panose="020B0603020202020204" pitchFamily="34" charset="0"/>
                <a:cs typeface="Arial" panose="020B0604020202020204" pitchFamily="34" charset="0"/>
              </a:rPr>
              <a:t> </a:t>
            </a:r>
          </a:p>
        </p:txBody>
      </p:sp>
      <p:sp>
        <p:nvSpPr>
          <p:cNvPr id="21" name="Rectangle: Single Corner Rounded 20">
            <a:extLst>
              <a:ext uri="{FF2B5EF4-FFF2-40B4-BE49-F238E27FC236}">
                <a16:creationId xmlns:a16="http://schemas.microsoft.com/office/drawing/2014/main" id="{FAD6910C-5A72-48FF-820A-1ADD600FD4F2}"/>
              </a:ext>
            </a:extLst>
          </p:cNvPr>
          <p:cNvSpPr/>
          <p:nvPr/>
        </p:nvSpPr>
        <p:spPr>
          <a:xfrm>
            <a:off x="2303241" y="1406432"/>
            <a:ext cx="1724298" cy="4702629"/>
          </a:xfrm>
          <a:prstGeom prst="round1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IN" sz="1050">
                <a:solidFill>
                  <a:schemeClr val="tx1">
                    <a:lumMod val="65000"/>
                    <a:lumOff val="35000"/>
                  </a:schemeClr>
                </a:solidFill>
                <a:latin typeface="Trebuchet MS" panose="020B0603020202020204" pitchFamily="34" charset="0"/>
                <a:cs typeface="Arial" panose="020B0604020202020204" pitchFamily="34" charset="0"/>
              </a:rPr>
              <a:t> </a:t>
            </a:r>
          </a:p>
        </p:txBody>
      </p:sp>
      <p:sp>
        <p:nvSpPr>
          <p:cNvPr id="22" name="Rectangle: Single Corner Rounded 21">
            <a:extLst>
              <a:ext uri="{FF2B5EF4-FFF2-40B4-BE49-F238E27FC236}">
                <a16:creationId xmlns:a16="http://schemas.microsoft.com/office/drawing/2014/main" id="{16A3C6DF-61C5-4B1A-A02C-6B422FF2A3A7}"/>
              </a:ext>
            </a:extLst>
          </p:cNvPr>
          <p:cNvSpPr/>
          <p:nvPr/>
        </p:nvSpPr>
        <p:spPr>
          <a:xfrm flipH="1">
            <a:off x="4123141" y="1380310"/>
            <a:ext cx="1792069" cy="4702629"/>
          </a:xfrm>
          <a:prstGeom prst="round1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IN" sz="1050">
                <a:solidFill>
                  <a:schemeClr val="tx1">
                    <a:lumMod val="65000"/>
                    <a:lumOff val="35000"/>
                  </a:schemeClr>
                </a:solidFill>
                <a:latin typeface="Trebuchet MS" panose="020B0603020202020204" pitchFamily="34" charset="0"/>
                <a:cs typeface="Arial" panose="020B0604020202020204" pitchFamily="34" charset="0"/>
              </a:rPr>
              <a:t> </a:t>
            </a:r>
          </a:p>
        </p:txBody>
      </p:sp>
      <p:sp>
        <p:nvSpPr>
          <p:cNvPr id="23" name="Rectangle: Single Corner Rounded 22">
            <a:extLst>
              <a:ext uri="{FF2B5EF4-FFF2-40B4-BE49-F238E27FC236}">
                <a16:creationId xmlns:a16="http://schemas.microsoft.com/office/drawing/2014/main" id="{6ABC3765-F501-4F1A-9723-EEA9DB6C0984}"/>
              </a:ext>
            </a:extLst>
          </p:cNvPr>
          <p:cNvSpPr/>
          <p:nvPr/>
        </p:nvSpPr>
        <p:spPr>
          <a:xfrm>
            <a:off x="6067609" y="1393371"/>
            <a:ext cx="1724298" cy="4702629"/>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IN" sz="1050">
                <a:solidFill>
                  <a:schemeClr val="tx1">
                    <a:lumMod val="65000"/>
                    <a:lumOff val="35000"/>
                  </a:schemeClr>
                </a:solidFill>
                <a:latin typeface="Trebuchet MS" panose="020B0603020202020204" pitchFamily="34" charset="0"/>
                <a:cs typeface="Arial" panose="020B0604020202020204" pitchFamily="34" charset="0"/>
              </a:rPr>
              <a:t> </a:t>
            </a:r>
          </a:p>
        </p:txBody>
      </p:sp>
      <p:sp>
        <p:nvSpPr>
          <p:cNvPr id="24" name="Rectangle: Single Corner Rounded 23">
            <a:extLst>
              <a:ext uri="{FF2B5EF4-FFF2-40B4-BE49-F238E27FC236}">
                <a16:creationId xmlns:a16="http://schemas.microsoft.com/office/drawing/2014/main" id="{ABB543C8-7FA1-4E53-951E-8749C4FF9687}"/>
              </a:ext>
            </a:extLst>
          </p:cNvPr>
          <p:cNvSpPr/>
          <p:nvPr/>
        </p:nvSpPr>
        <p:spPr>
          <a:xfrm flipH="1">
            <a:off x="7887509" y="1367249"/>
            <a:ext cx="1792069" cy="4702629"/>
          </a:xfrm>
          <a:prstGeom prst="round1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IN" sz="1050">
                <a:solidFill>
                  <a:schemeClr val="tx1">
                    <a:lumMod val="65000"/>
                    <a:lumOff val="35000"/>
                  </a:schemeClr>
                </a:solidFill>
                <a:latin typeface="Trebuchet MS" panose="020B0603020202020204" pitchFamily="34" charset="0"/>
                <a:cs typeface="Arial" panose="020B0604020202020204" pitchFamily="34" charset="0"/>
              </a:rPr>
              <a:t> </a:t>
            </a:r>
          </a:p>
        </p:txBody>
      </p:sp>
      <p:sp>
        <p:nvSpPr>
          <p:cNvPr id="25" name="Rectangle: Single Corner Rounded 24">
            <a:extLst>
              <a:ext uri="{FF2B5EF4-FFF2-40B4-BE49-F238E27FC236}">
                <a16:creationId xmlns:a16="http://schemas.microsoft.com/office/drawing/2014/main" id="{793C7387-495D-4173-A11F-3DA843B9A95F}"/>
              </a:ext>
            </a:extLst>
          </p:cNvPr>
          <p:cNvSpPr/>
          <p:nvPr/>
        </p:nvSpPr>
        <p:spPr>
          <a:xfrm>
            <a:off x="9831977" y="1380310"/>
            <a:ext cx="1724298" cy="4702629"/>
          </a:xfrm>
          <a:prstGeom prst="round1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IN" sz="1050">
                <a:solidFill>
                  <a:schemeClr val="tx1">
                    <a:lumMod val="65000"/>
                    <a:lumOff val="35000"/>
                  </a:schemeClr>
                </a:solidFill>
                <a:latin typeface="Trebuchet MS" panose="020B0603020202020204" pitchFamily="34" charset="0"/>
                <a:cs typeface="Arial" panose="020B0604020202020204" pitchFamily="34" charset="0"/>
              </a:rPr>
              <a:t> </a:t>
            </a:r>
          </a:p>
        </p:txBody>
      </p:sp>
      <p:pic>
        <p:nvPicPr>
          <p:cNvPr id="2" name="Picture 2" descr="Image result for data center icon">
            <a:extLst>
              <a:ext uri="{FF2B5EF4-FFF2-40B4-BE49-F238E27FC236}">
                <a16:creationId xmlns:a16="http://schemas.microsoft.com/office/drawing/2014/main" id="{7512CC85-1BB9-4C58-BFA1-A67ABB5E886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08662" y="3334394"/>
            <a:ext cx="872176" cy="8721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Image result for mpls network icon">
            <a:extLst>
              <a:ext uri="{FF2B5EF4-FFF2-40B4-BE49-F238E27FC236}">
                <a16:creationId xmlns:a16="http://schemas.microsoft.com/office/drawing/2014/main" id="{FF4DF826-0C37-4709-A089-BFC2AFF5021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36558" y="3324769"/>
            <a:ext cx="872176" cy="87217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Image result for cloud connect icon">
            <a:extLst>
              <a:ext uri="{FF2B5EF4-FFF2-40B4-BE49-F238E27FC236}">
                <a16:creationId xmlns:a16="http://schemas.microsoft.com/office/drawing/2014/main" id="{D3DBBEAC-AA0B-4DF4-B246-64E14DE69A0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35408" y="3334102"/>
            <a:ext cx="872176" cy="7675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Image result for remote operations icon">
            <a:extLst>
              <a:ext uri="{FF2B5EF4-FFF2-40B4-BE49-F238E27FC236}">
                <a16:creationId xmlns:a16="http://schemas.microsoft.com/office/drawing/2014/main" id="{38D42720-D07A-4213-89BF-0B892738985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189837" y="3177235"/>
            <a:ext cx="872175" cy="8721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Image result for learning management system icon">
            <a:extLst>
              <a:ext uri="{FF2B5EF4-FFF2-40B4-BE49-F238E27FC236}">
                <a16:creationId xmlns:a16="http://schemas.microsoft.com/office/drawing/2014/main" id="{8CE3E493-57D5-4FC7-A779-5F80E6E6CB7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101786" y="3177236"/>
            <a:ext cx="872175" cy="8721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Image result for hybrid multi cloud icon">
            <a:extLst>
              <a:ext uri="{FF2B5EF4-FFF2-40B4-BE49-F238E27FC236}">
                <a16:creationId xmlns:a16="http://schemas.microsoft.com/office/drawing/2014/main" id="{7E2FB7FB-4867-4D55-8B92-2CC41ADAD876}"/>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08806" y="3324769"/>
            <a:ext cx="872175" cy="8721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E402103-EF19-4786-8042-AB23B5805F76}"/>
              </a:ext>
            </a:extLst>
          </p:cNvPr>
          <p:cNvSpPr txBox="1"/>
          <p:nvPr/>
        </p:nvSpPr>
        <p:spPr>
          <a:xfrm>
            <a:off x="387845" y="1628785"/>
            <a:ext cx="1383575" cy="1384995"/>
          </a:xfrm>
          <a:prstGeom prst="rect">
            <a:avLst/>
          </a:prstGeom>
          <a:noFill/>
        </p:spPr>
        <p:txBody>
          <a:bodyPr wrap="square" rtlCol="0" anchor="t">
            <a:spAutoFit/>
          </a:bodyPr>
          <a:lstStyle/>
          <a:p>
            <a:pPr algn="ctr"/>
            <a:r>
              <a:rPr lang="en-US" sz="1200" b="1" dirty="0">
                <a:solidFill>
                  <a:schemeClr val="tx1">
                    <a:lumMod val="85000"/>
                    <a:lumOff val="15000"/>
                  </a:schemeClr>
                </a:solidFill>
                <a:latin typeface="Trebuchet MS" panose="020B0603020202020204" pitchFamily="34" charset="0"/>
              </a:rPr>
              <a:t>11 Pan-India DCs with &gt;100 MW capacity </a:t>
            </a:r>
          </a:p>
          <a:p>
            <a:pPr algn="ctr"/>
            <a:endParaRPr lang="en-US" sz="1200" b="1" dirty="0">
              <a:solidFill>
                <a:schemeClr val="tx1">
                  <a:lumMod val="85000"/>
                  <a:lumOff val="15000"/>
                </a:schemeClr>
              </a:solidFill>
              <a:latin typeface="Trebuchet MS" panose="020B0603020202020204" pitchFamily="34" charset="0"/>
            </a:endParaRPr>
          </a:p>
          <a:p>
            <a:pPr algn="ctr"/>
            <a:r>
              <a:rPr lang="en-US" sz="1200" b="1" dirty="0">
                <a:solidFill>
                  <a:schemeClr val="tx1">
                    <a:lumMod val="85000"/>
                    <a:lumOff val="15000"/>
                  </a:schemeClr>
                </a:solidFill>
                <a:latin typeface="Trebuchet MS" panose="020B0603020202020204" pitchFamily="34" charset="0"/>
              </a:rPr>
              <a:t>On track to add 200 MW in next 4 years </a:t>
            </a:r>
          </a:p>
        </p:txBody>
      </p:sp>
      <p:sp>
        <p:nvSpPr>
          <p:cNvPr id="9" name="TextBox 8">
            <a:extLst>
              <a:ext uri="{FF2B5EF4-FFF2-40B4-BE49-F238E27FC236}">
                <a16:creationId xmlns:a16="http://schemas.microsoft.com/office/drawing/2014/main" id="{74E4ED62-1CA6-4F8C-9FD8-92316FC2CB3C}"/>
              </a:ext>
            </a:extLst>
          </p:cNvPr>
          <p:cNvSpPr txBox="1"/>
          <p:nvPr/>
        </p:nvSpPr>
        <p:spPr>
          <a:xfrm>
            <a:off x="387845" y="4761559"/>
            <a:ext cx="1513810" cy="646331"/>
          </a:xfrm>
          <a:prstGeom prst="rect">
            <a:avLst/>
          </a:prstGeom>
          <a:noFill/>
        </p:spPr>
        <p:txBody>
          <a:bodyPr wrap="square" rtlCol="0">
            <a:spAutoFit/>
          </a:bodyPr>
          <a:lstStyle/>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Hosting for hyperscale operators</a:t>
            </a:r>
          </a:p>
        </p:txBody>
      </p:sp>
      <p:sp>
        <p:nvSpPr>
          <p:cNvPr id="10" name="TextBox 9">
            <a:extLst>
              <a:ext uri="{FF2B5EF4-FFF2-40B4-BE49-F238E27FC236}">
                <a16:creationId xmlns:a16="http://schemas.microsoft.com/office/drawing/2014/main" id="{144F06F5-0571-4016-9B0E-364A6472BCDD}"/>
              </a:ext>
            </a:extLst>
          </p:cNvPr>
          <p:cNvSpPr txBox="1"/>
          <p:nvPr/>
        </p:nvSpPr>
        <p:spPr>
          <a:xfrm>
            <a:off x="2490719" y="4756754"/>
            <a:ext cx="1271384" cy="1384995"/>
          </a:xfrm>
          <a:prstGeom prst="rect">
            <a:avLst/>
          </a:prstGeom>
          <a:noFill/>
        </p:spPr>
        <p:txBody>
          <a:bodyPr wrap="square" rtlCol="0">
            <a:spAutoFit/>
          </a:bodyPr>
          <a:lstStyle/>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Internet growth from non-metros</a:t>
            </a:r>
          </a:p>
          <a:p>
            <a:pPr algn="ctr"/>
            <a:endParaRPr lang="en-US" sz="1200" b="1" dirty="0">
              <a:solidFill>
                <a:schemeClr val="tx1">
                  <a:lumMod val="85000"/>
                  <a:lumOff val="15000"/>
                </a:schemeClr>
              </a:solidFill>
              <a:latin typeface="Trebuchet MS" panose="020B0603020202020204" pitchFamily="34" charset="0"/>
              <a:cs typeface="Arial" panose="020B0604020202020204" pitchFamily="34" charset="0"/>
            </a:endParaRPr>
          </a:p>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Platform to move content to “edge”</a:t>
            </a:r>
          </a:p>
        </p:txBody>
      </p:sp>
      <p:sp>
        <p:nvSpPr>
          <p:cNvPr id="11" name="TextBox 10">
            <a:extLst>
              <a:ext uri="{FF2B5EF4-FFF2-40B4-BE49-F238E27FC236}">
                <a16:creationId xmlns:a16="http://schemas.microsoft.com/office/drawing/2014/main" id="{4D0CA89A-D1C1-4AAC-92F6-87AC4703FEF3}"/>
              </a:ext>
            </a:extLst>
          </p:cNvPr>
          <p:cNvSpPr txBox="1"/>
          <p:nvPr/>
        </p:nvSpPr>
        <p:spPr>
          <a:xfrm>
            <a:off x="2310796" y="1643751"/>
            <a:ext cx="1411440" cy="1384995"/>
          </a:xfrm>
          <a:prstGeom prst="rect">
            <a:avLst/>
          </a:prstGeom>
          <a:noFill/>
        </p:spPr>
        <p:txBody>
          <a:bodyPr wrap="square" rtlCol="0">
            <a:spAutoFit/>
          </a:bodyPr>
          <a:lstStyle/>
          <a:p>
            <a:pPr indent="-114309"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Largest MPLS network (by connections)</a:t>
            </a:r>
          </a:p>
          <a:p>
            <a:pPr indent="-114309" algn="ctr"/>
            <a:endParaRPr lang="en-US" sz="1200" b="1" dirty="0">
              <a:solidFill>
                <a:schemeClr val="tx1">
                  <a:lumMod val="85000"/>
                  <a:lumOff val="15000"/>
                </a:schemeClr>
              </a:solidFill>
              <a:latin typeface="Trebuchet MS" panose="020B0603020202020204" pitchFamily="34" charset="0"/>
              <a:cs typeface="Arial" panose="020B0604020202020204" pitchFamily="34" charset="0"/>
            </a:endParaRPr>
          </a:p>
          <a:p>
            <a:pPr indent="-114318"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3100+ PoPs across 1630 towns in India </a:t>
            </a:r>
            <a:endParaRPr lang="en-SG" sz="1200" b="1" dirty="0">
              <a:solidFill>
                <a:schemeClr val="tx1">
                  <a:lumMod val="85000"/>
                  <a:lumOff val="15000"/>
                </a:schemeClr>
              </a:solidFill>
              <a:latin typeface="Trebuchet MS" panose="020B0603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3E3DB42-9569-491F-A783-822A4EC90BD0}"/>
              </a:ext>
            </a:extLst>
          </p:cNvPr>
          <p:cNvSpPr txBox="1"/>
          <p:nvPr/>
        </p:nvSpPr>
        <p:spPr>
          <a:xfrm>
            <a:off x="4075607" y="4756754"/>
            <a:ext cx="1724299" cy="1015663"/>
          </a:xfrm>
          <a:prstGeom prst="rect">
            <a:avLst/>
          </a:prstGeom>
          <a:noFill/>
        </p:spPr>
        <p:txBody>
          <a:bodyPr wrap="square" rtlCol="0">
            <a:spAutoFit/>
          </a:bodyPr>
          <a:lstStyle/>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Cost-effective terabit network scale</a:t>
            </a:r>
          </a:p>
          <a:p>
            <a:pPr algn="ctr"/>
            <a:endParaRPr lang="en-US" sz="1200" b="1" dirty="0">
              <a:solidFill>
                <a:schemeClr val="tx1">
                  <a:lumMod val="85000"/>
                  <a:lumOff val="15000"/>
                </a:schemeClr>
              </a:solidFill>
              <a:latin typeface="Trebuchet MS" panose="020B0603020202020204" pitchFamily="34" charset="0"/>
              <a:cs typeface="Arial" panose="020B0604020202020204" pitchFamily="34" charset="0"/>
            </a:endParaRPr>
          </a:p>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Interconnect Public and Private clouds</a:t>
            </a:r>
          </a:p>
        </p:txBody>
      </p:sp>
      <p:sp>
        <p:nvSpPr>
          <p:cNvPr id="13" name="TextBox 12">
            <a:extLst>
              <a:ext uri="{FF2B5EF4-FFF2-40B4-BE49-F238E27FC236}">
                <a16:creationId xmlns:a16="http://schemas.microsoft.com/office/drawing/2014/main" id="{1567ABE4-1FBD-4BCD-AD4B-0A3F4D6A6D57}"/>
              </a:ext>
            </a:extLst>
          </p:cNvPr>
          <p:cNvSpPr txBox="1"/>
          <p:nvPr/>
        </p:nvSpPr>
        <p:spPr>
          <a:xfrm>
            <a:off x="4075608" y="1647763"/>
            <a:ext cx="1724298" cy="1015663"/>
          </a:xfrm>
          <a:prstGeom prst="rect">
            <a:avLst/>
          </a:prstGeom>
          <a:noFill/>
        </p:spPr>
        <p:txBody>
          <a:bodyPr wrap="square" rtlCol="0">
            <a:spAutoFit/>
          </a:bodyPr>
          <a:lstStyle/>
          <a:p>
            <a:pPr indent="-114309"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“Cloud Connect” data superhighway</a:t>
            </a:r>
          </a:p>
          <a:p>
            <a:pPr indent="-114309" algn="ctr"/>
            <a:endParaRPr lang="en-US" sz="1200" b="1" dirty="0">
              <a:solidFill>
                <a:schemeClr val="tx1">
                  <a:lumMod val="85000"/>
                  <a:lumOff val="15000"/>
                </a:schemeClr>
              </a:solidFill>
              <a:latin typeface="Trebuchet MS" panose="020B0603020202020204" pitchFamily="34" charset="0"/>
              <a:cs typeface="Arial" panose="020B0604020202020204" pitchFamily="34" charset="0"/>
            </a:endParaRPr>
          </a:p>
          <a:p>
            <a:pPr indent="-114318"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53 on-net data centers</a:t>
            </a:r>
            <a:endParaRPr lang="en-SG" sz="1200" b="1" dirty="0">
              <a:solidFill>
                <a:schemeClr val="tx1">
                  <a:lumMod val="85000"/>
                  <a:lumOff val="15000"/>
                </a:schemeClr>
              </a:solidFill>
              <a:latin typeface="Trebuchet MS" panose="020B0603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9AD51D3-ED34-4D68-84CD-B1022C987768}"/>
              </a:ext>
            </a:extLst>
          </p:cNvPr>
          <p:cNvSpPr txBox="1"/>
          <p:nvPr/>
        </p:nvSpPr>
        <p:spPr>
          <a:xfrm>
            <a:off x="6092377" y="4756697"/>
            <a:ext cx="1513810" cy="1200329"/>
          </a:xfrm>
          <a:prstGeom prst="rect">
            <a:avLst/>
          </a:prstGeom>
          <a:noFill/>
        </p:spPr>
        <p:txBody>
          <a:bodyPr wrap="square" rtlCol="0">
            <a:spAutoFit/>
          </a:bodyPr>
          <a:lstStyle/>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Public / Private / Hybrid Clouds</a:t>
            </a:r>
          </a:p>
          <a:p>
            <a:pPr algn="ctr"/>
            <a:endParaRPr lang="en-US" sz="1200" b="1" dirty="0">
              <a:solidFill>
                <a:schemeClr val="tx1">
                  <a:lumMod val="85000"/>
                  <a:lumOff val="15000"/>
                </a:schemeClr>
              </a:solidFill>
              <a:latin typeface="Trebuchet MS" panose="020B0603020202020204" pitchFamily="34" charset="0"/>
              <a:cs typeface="Arial" panose="020B0604020202020204" pitchFamily="34" charset="0"/>
            </a:endParaRPr>
          </a:p>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Cost effective and pay-as-you-go model</a:t>
            </a:r>
          </a:p>
        </p:txBody>
      </p:sp>
      <p:sp>
        <p:nvSpPr>
          <p:cNvPr id="15" name="TextBox 14">
            <a:extLst>
              <a:ext uri="{FF2B5EF4-FFF2-40B4-BE49-F238E27FC236}">
                <a16:creationId xmlns:a16="http://schemas.microsoft.com/office/drawing/2014/main" id="{AF17CC5C-D369-489F-BAAB-8363254C6FCC}"/>
              </a:ext>
            </a:extLst>
          </p:cNvPr>
          <p:cNvSpPr txBox="1"/>
          <p:nvPr/>
        </p:nvSpPr>
        <p:spPr>
          <a:xfrm>
            <a:off x="6158637" y="1639059"/>
            <a:ext cx="1411440" cy="1200329"/>
          </a:xfrm>
          <a:prstGeom prst="rect">
            <a:avLst/>
          </a:prstGeom>
          <a:noFill/>
        </p:spPr>
        <p:txBody>
          <a:bodyPr wrap="square" rtlCol="0">
            <a:spAutoFit/>
          </a:bodyPr>
          <a:lstStyle/>
          <a:p>
            <a:pPr indent="-114309"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Enterprise and Hybrid Multi Cloud</a:t>
            </a:r>
          </a:p>
          <a:p>
            <a:pPr indent="-114309" algn="ctr"/>
            <a:endParaRPr lang="en-US" sz="1200" b="1" dirty="0">
              <a:solidFill>
                <a:schemeClr val="tx1">
                  <a:lumMod val="85000"/>
                  <a:lumOff val="15000"/>
                </a:schemeClr>
              </a:solidFill>
              <a:latin typeface="Trebuchet MS" panose="020B0603020202020204" pitchFamily="34" charset="0"/>
              <a:cs typeface="Arial" panose="020B0604020202020204" pitchFamily="34" charset="0"/>
            </a:endParaRPr>
          </a:p>
          <a:p>
            <a:pPr indent="-114318"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Enterprise Cloud grid fabric</a:t>
            </a:r>
            <a:endParaRPr lang="en-SG" sz="1200" b="1" dirty="0">
              <a:solidFill>
                <a:schemeClr val="tx1">
                  <a:lumMod val="85000"/>
                  <a:lumOff val="15000"/>
                </a:schemeClr>
              </a:solidFill>
              <a:latin typeface="Trebuchet MS" panose="020B0603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7137FF2-E76A-485B-9CF4-C3E4B9CC4882}"/>
              </a:ext>
            </a:extLst>
          </p:cNvPr>
          <p:cNvSpPr txBox="1"/>
          <p:nvPr/>
        </p:nvSpPr>
        <p:spPr>
          <a:xfrm>
            <a:off x="8130180" y="4762842"/>
            <a:ext cx="1190612" cy="830997"/>
          </a:xfrm>
          <a:prstGeom prst="rect">
            <a:avLst/>
          </a:prstGeom>
          <a:noFill/>
        </p:spPr>
        <p:txBody>
          <a:bodyPr wrap="square" rtlCol="0">
            <a:spAutoFit/>
          </a:bodyPr>
          <a:lstStyle/>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Enables Digital Transformation initiatives</a:t>
            </a:r>
          </a:p>
        </p:txBody>
      </p:sp>
      <p:sp>
        <p:nvSpPr>
          <p:cNvPr id="17" name="TextBox 16">
            <a:extLst>
              <a:ext uri="{FF2B5EF4-FFF2-40B4-BE49-F238E27FC236}">
                <a16:creationId xmlns:a16="http://schemas.microsoft.com/office/drawing/2014/main" id="{88B2CC57-5F34-4874-B135-7A245BF6CDEA}"/>
              </a:ext>
            </a:extLst>
          </p:cNvPr>
          <p:cNvSpPr txBox="1"/>
          <p:nvPr/>
        </p:nvSpPr>
        <p:spPr>
          <a:xfrm>
            <a:off x="7969856" y="1612934"/>
            <a:ext cx="1538388" cy="646331"/>
          </a:xfrm>
          <a:prstGeom prst="rect">
            <a:avLst/>
          </a:prstGeom>
          <a:noFill/>
        </p:spPr>
        <p:txBody>
          <a:bodyPr wrap="square" rtlCol="0">
            <a:spAutoFit/>
          </a:bodyPr>
          <a:lstStyle/>
          <a:p>
            <a:pPr indent="-114309"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Applications and solutions Integrate &amp; Modernization</a:t>
            </a:r>
            <a:endParaRPr lang="en-SG" sz="1200" b="1" dirty="0">
              <a:solidFill>
                <a:schemeClr val="tx1">
                  <a:lumMod val="85000"/>
                  <a:lumOff val="15000"/>
                </a:schemeClr>
              </a:solidFill>
              <a:latin typeface="Trebuchet MS" panose="020B0603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78507309-D5C5-4B28-BD5D-FD6AF5A5855B}"/>
              </a:ext>
            </a:extLst>
          </p:cNvPr>
          <p:cNvSpPr txBox="1"/>
          <p:nvPr/>
        </p:nvSpPr>
        <p:spPr>
          <a:xfrm>
            <a:off x="9882917" y="4678203"/>
            <a:ext cx="1538388" cy="1200329"/>
          </a:xfrm>
          <a:prstGeom prst="rect">
            <a:avLst/>
          </a:prstGeom>
          <a:noFill/>
        </p:spPr>
        <p:txBody>
          <a:bodyPr wrap="square" rtlCol="0">
            <a:spAutoFit/>
          </a:bodyPr>
          <a:lstStyle/>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Global and domestic IT outsourcing</a:t>
            </a:r>
          </a:p>
          <a:p>
            <a:pPr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Supports outcome-based services model</a:t>
            </a:r>
          </a:p>
        </p:txBody>
      </p:sp>
      <p:sp>
        <p:nvSpPr>
          <p:cNvPr id="19" name="TextBox 18">
            <a:extLst>
              <a:ext uri="{FF2B5EF4-FFF2-40B4-BE49-F238E27FC236}">
                <a16:creationId xmlns:a16="http://schemas.microsoft.com/office/drawing/2014/main" id="{94477B35-55E8-427D-A49E-CA9DE07BEDA3}"/>
              </a:ext>
            </a:extLst>
          </p:cNvPr>
          <p:cNvSpPr txBox="1"/>
          <p:nvPr/>
        </p:nvSpPr>
        <p:spPr>
          <a:xfrm>
            <a:off x="10079984" y="1556664"/>
            <a:ext cx="1463109" cy="1015663"/>
          </a:xfrm>
          <a:prstGeom prst="rect">
            <a:avLst/>
          </a:prstGeom>
          <a:noFill/>
        </p:spPr>
        <p:txBody>
          <a:bodyPr wrap="square" rtlCol="0">
            <a:spAutoFit/>
          </a:bodyPr>
          <a:lstStyle/>
          <a:p>
            <a:pPr indent="-114309"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Remote Operations Centers</a:t>
            </a:r>
          </a:p>
          <a:p>
            <a:pPr indent="-114318" algn="ctr"/>
            <a:r>
              <a:rPr lang="en-US" sz="1200" b="1" dirty="0">
                <a:solidFill>
                  <a:schemeClr val="tx1">
                    <a:lumMod val="85000"/>
                    <a:lumOff val="15000"/>
                  </a:schemeClr>
                </a:solidFill>
                <a:latin typeface="Trebuchet MS" panose="020B0603020202020204" pitchFamily="34" charset="0"/>
                <a:cs typeface="Arial" panose="020B0604020202020204" pitchFamily="34" charset="0"/>
              </a:rPr>
              <a:t>NOC, SOC, managed services</a:t>
            </a:r>
            <a:endParaRPr lang="en-SG" sz="1200" b="1" dirty="0">
              <a:solidFill>
                <a:schemeClr val="tx1">
                  <a:lumMod val="85000"/>
                  <a:lumOff val="15000"/>
                </a:schemeClr>
              </a:solidFill>
              <a:latin typeface="Trebuchet MS" panose="020B060302020202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id="{966D4A94-4F9A-4A9C-A9E8-47357B6FD22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64239" y="352329"/>
            <a:ext cx="1126007" cy="585483"/>
          </a:xfrm>
          <a:prstGeom prst="rect">
            <a:avLst/>
          </a:prstGeom>
        </p:spPr>
      </p:pic>
      <p:sp>
        <p:nvSpPr>
          <p:cNvPr id="27" name="Title 2">
            <a:extLst>
              <a:ext uri="{FF2B5EF4-FFF2-40B4-BE49-F238E27FC236}">
                <a16:creationId xmlns:a16="http://schemas.microsoft.com/office/drawing/2014/main" id="{D01D8227-C3A4-4947-9CFD-11584DAF4C56}"/>
              </a:ext>
            </a:extLst>
          </p:cNvPr>
          <p:cNvSpPr txBox="1">
            <a:spLocks/>
          </p:cNvSpPr>
          <p:nvPr/>
        </p:nvSpPr>
        <p:spPr>
          <a:xfrm>
            <a:off x="586680" y="554845"/>
            <a:ext cx="7492001" cy="541367"/>
          </a:xfrm>
          <a:prstGeom prst="rect">
            <a:avLst/>
          </a:prstGeom>
        </p:spPr>
        <p:txBody>
          <a:bodyPr vert="horz" wrap="square" lIns="89155" tIns="44577" rIns="89155" bIns="44577"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32">
              <a:lnSpc>
                <a:spcPct val="100000"/>
              </a:lnSpc>
              <a:spcBef>
                <a:spcPts val="0"/>
              </a:spcBef>
              <a:buClr>
                <a:srgbClr val="000000"/>
              </a:buClr>
              <a:buSzPct val="100000"/>
            </a:pPr>
            <a:r>
              <a:rPr lang="en-US" sz="2933" b="1" dirty="0">
                <a:solidFill>
                  <a:srgbClr val="C7D300"/>
                </a:solidFill>
                <a:latin typeface="Trebuchet MS" panose="020B0603020202020204" pitchFamily="34" charset="0"/>
                <a:ea typeface="Arial"/>
                <a:cs typeface="Arial" panose="020B0604020202020204" pitchFamily="34" charset="0"/>
              </a:rPr>
              <a:t>INFRASTRUCTURE</a:t>
            </a:r>
            <a:r>
              <a:rPr lang="en-US" sz="2933" b="1" dirty="0">
                <a:solidFill>
                  <a:schemeClr val="tx1">
                    <a:lumMod val="50000"/>
                    <a:lumOff val="50000"/>
                  </a:schemeClr>
                </a:solidFill>
                <a:latin typeface="Trebuchet MS" panose="020B0603020202020204" pitchFamily="34" charset="0"/>
                <a:ea typeface="Arial"/>
                <a:cs typeface="Arial" panose="020B0604020202020204" pitchFamily="34" charset="0"/>
              </a:rPr>
              <a:t> &amp; SERVICES ADVANTAGE</a:t>
            </a:r>
          </a:p>
        </p:txBody>
      </p:sp>
    </p:spTree>
    <p:extLst>
      <p:ext uri="{BB962C8B-B14F-4D97-AF65-F5344CB8AC3E}">
        <p14:creationId xmlns:p14="http://schemas.microsoft.com/office/powerpoint/2010/main" val="2155773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B43276E2-5E91-4613-85F2-8EFC7CC364ED}"/>
              </a:ext>
            </a:extLst>
          </p:cNvPr>
          <p:cNvSpPr/>
          <p:nvPr/>
        </p:nvSpPr>
        <p:spPr>
          <a:xfrm>
            <a:off x="3328883" y="3226334"/>
            <a:ext cx="2688000" cy="2652589"/>
          </a:xfrm>
          <a:prstGeom prst="rect">
            <a:avLst/>
          </a:prstGeom>
          <a:noFill/>
          <a:ln w="19050" cap="flat" cmpd="sng" algn="ctr">
            <a:solidFill>
              <a:sysClr val="window" lastClr="FFFFFF">
                <a:lumMod val="95000"/>
              </a:sysClr>
            </a:solidFill>
            <a:prstDash val="solid"/>
            <a:miter lim="800000"/>
          </a:ln>
          <a:effectLst/>
        </p:spPr>
        <p:txBody>
          <a:bodyPr rtlCol="0" anchor="ctr"/>
          <a:lstStyle/>
          <a:p>
            <a:pPr algn="ctr" defTabSz="914354">
              <a:defRPr/>
            </a:pPr>
            <a:endParaRPr lang="en-IN" sz="2400" dirty="0">
              <a:solidFill>
                <a:prstClr val="black"/>
              </a:solidFill>
              <a:latin typeface="Calibri" panose="020F0502020204030204"/>
            </a:endParaRPr>
          </a:p>
        </p:txBody>
      </p:sp>
      <p:sp>
        <p:nvSpPr>
          <p:cNvPr id="58" name="Rectangle 57">
            <a:extLst>
              <a:ext uri="{FF2B5EF4-FFF2-40B4-BE49-F238E27FC236}">
                <a16:creationId xmlns:a16="http://schemas.microsoft.com/office/drawing/2014/main" id="{F54EB84F-0E36-4840-8BC9-267663B0D26A}"/>
              </a:ext>
            </a:extLst>
          </p:cNvPr>
          <p:cNvSpPr/>
          <p:nvPr/>
        </p:nvSpPr>
        <p:spPr>
          <a:xfrm>
            <a:off x="6175117" y="3226334"/>
            <a:ext cx="2688000" cy="2652589"/>
          </a:xfrm>
          <a:prstGeom prst="rect">
            <a:avLst/>
          </a:prstGeom>
          <a:noFill/>
          <a:ln w="19050" cap="flat" cmpd="sng" algn="ctr">
            <a:solidFill>
              <a:sysClr val="window" lastClr="FFFFFF">
                <a:lumMod val="95000"/>
              </a:sysClr>
            </a:solidFill>
            <a:prstDash val="solid"/>
            <a:miter lim="800000"/>
          </a:ln>
          <a:effectLst/>
        </p:spPr>
        <p:txBody>
          <a:bodyPr rtlCol="0" anchor="ctr"/>
          <a:lstStyle/>
          <a:p>
            <a:pPr algn="ctr" defTabSz="914354">
              <a:defRPr/>
            </a:pPr>
            <a:endParaRPr lang="en-IN" sz="2400" dirty="0">
              <a:solidFill>
                <a:prstClr val="black"/>
              </a:solidFill>
              <a:latin typeface="Calibri" panose="020F0502020204030204"/>
            </a:endParaRPr>
          </a:p>
        </p:txBody>
      </p:sp>
      <p:sp>
        <p:nvSpPr>
          <p:cNvPr id="59" name="Rectangle 58">
            <a:extLst>
              <a:ext uri="{FF2B5EF4-FFF2-40B4-BE49-F238E27FC236}">
                <a16:creationId xmlns:a16="http://schemas.microsoft.com/office/drawing/2014/main" id="{6F7824FC-7515-425E-BF05-BE3D02D097E8}"/>
              </a:ext>
            </a:extLst>
          </p:cNvPr>
          <p:cNvSpPr/>
          <p:nvPr/>
        </p:nvSpPr>
        <p:spPr>
          <a:xfrm>
            <a:off x="9021352" y="3226334"/>
            <a:ext cx="2548757" cy="2993493"/>
          </a:xfrm>
          <a:prstGeom prst="rect">
            <a:avLst/>
          </a:prstGeom>
          <a:noFill/>
          <a:ln w="19050" cap="flat" cmpd="sng" algn="ctr">
            <a:solidFill>
              <a:sysClr val="window" lastClr="FFFFFF">
                <a:lumMod val="95000"/>
              </a:sysClr>
            </a:solidFill>
            <a:prstDash val="solid"/>
            <a:miter lim="800000"/>
          </a:ln>
          <a:effectLst/>
        </p:spPr>
        <p:txBody>
          <a:bodyPr rtlCol="0" anchor="ctr"/>
          <a:lstStyle/>
          <a:p>
            <a:pPr algn="ctr" defTabSz="914354">
              <a:defRPr/>
            </a:pPr>
            <a:endParaRPr lang="en-IN" sz="2400" dirty="0">
              <a:solidFill>
                <a:prstClr val="black"/>
              </a:solidFill>
              <a:latin typeface="Calibri" panose="020F0502020204030204"/>
            </a:endParaRPr>
          </a:p>
        </p:txBody>
      </p:sp>
      <p:sp>
        <p:nvSpPr>
          <p:cNvPr id="60" name="Rectangle 59">
            <a:extLst>
              <a:ext uri="{FF2B5EF4-FFF2-40B4-BE49-F238E27FC236}">
                <a16:creationId xmlns:a16="http://schemas.microsoft.com/office/drawing/2014/main" id="{85D2A538-E0FC-4B91-B1E5-EC72F51CF418}"/>
              </a:ext>
            </a:extLst>
          </p:cNvPr>
          <p:cNvSpPr/>
          <p:nvPr/>
        </p:nvSpPr>
        <p:spPr>
          <a:xfrm>
            <a:off x="482648" y="3207390"/>
            <a:ext cx="2688000" cy="3012436"/>
          </a:xfrm>
          <a:prstGeom prst="rect">
            <a:avLst/>
          </a:prstGeom>
          <a:noFill/>
          <a:ln w="19050" cap="flat" cmpd="sng" algn="ctr">
            <a:solidFill>
              <a:sysClr val="window" lastClr="FFFFFF">
                <a:lumMod val="95000"/>
              </a:sysClr>
            </a:solidFill>
            <a:prstDash val="solid"/>
            <a:miter lim="800000"/>
          </a:ln>
          <a:effectLst/>
        </p:spPr>
        <p:txBody>
          <a:bodyPr rtlCol="0" anchor="ctr"/>
          <a:lstStyle/>
          <a:p>
            <a:pPr algn="ctr" defTabSz="914354">
              <a:defRPr/>
            </a:pPr>
            <a:endParaRPr lang="en-IN" sz="2400" dirty="0">
              <a:solidFill>
                <a:prstClr val="black"/>
              </a:solidFill>
              <a:latin typeface="Calibri" panose="020F0502020204030204"/>
            </a:endParaRPr>
          </a:p>
        </p:txBody>
      </p:sp>
      <p:sp>
        <p:nvSpPr>
          <p:cNvPr id="61" name="TextBox 60">
            <a:extLst>
              <a:ext uri="{FF2B5EF4-FFF2-40B4-BE49-F238E27FC236}">
                <a16:creationId xmlns:a16="http://schemas.microsoft.com/office/drawing/2014/main" id="{962727FB-D16C-4B80-979A-D81572904ADB}"/>
              </a:ext>
            </a:extLst>
          </p:cNvPr>
          <p:cNvSpPr txBox="1"/>
          <p:nvPr/>
        </p:nvSpPr>
        <p:spPr>
          <a:xfrm>
            <a:off x="3448131" y="3404524"/>
            <a:ext cx="2500800" cy="1103122"/>
          </a:xfrm>
          <a:prstGeom prst="rect">
            <a:avLst/>
          </a:prstGeom>
          <a:noFill/>
        </p:spPr>
        <p:txBody>
          <a:bodyPr wrap="square" tIns="0" rIns="0" rtlCol="0">
            <a:spAutoFit/>
          </a:bodyPr>
          <a:lstStyle/>
          <a:p>
            <a:pPr marL="191986" indent="-191986" defTabSz="914354">
              <a:spcBef>
                <a:spcPts val="400"/>
              </a:spcBef>
              <a:buFont typeface="Wingdings" panose="05000000000000000000" pitchFamily="2" charset="2"/>
              <a:buChar char="§"/>
              <a:defRPr/>
            </a:pPr>
            <a:r>
              <a:rPr lang="en-US" sz="1467" dirty="0" err="1">
                <a:solidFill>
                  <a:srgbClr val="595959"/>
                </a:solidFill>
                <a:latin typeface="Calibri" panose="020F0502020204030204" pitchFamily="34" charset="0"/>
                <a:cs typeface="Calibri" panose="020F0502020204030204" pitchFamily="34" charset="0"/>
              </a:rPr>
              <a:t>Sify</a:t>
            </a:r>
            <a:r>
              <a:rPr lang="en-US" sz="1467" dirty="0">
                <a:solidFill>
                  <a:srgbClr val="595959"/>
                </a:solidFill>
                <a:latin typeface="Calibri" panose="020F0502020204030204" pitchFamily="34" charset="0"/>
                <a:cs typeface="Calibri" panose="020F0502020204030204" pitchFamily="34" charset="0"/>
              </a:rPr>
              <a:t> </a:t>
            </a:r>
            <a:r>
              <a:rPr lang="en-US" sz="1467" dirty="0" err="1">
                <a:solidFill>
                  <a:srgbClr val="595959"/>
                </a:solidFill>
                <a:latin typeface="Calibri" panose="020F0502020204030204" pitchFamily="34" charset="0"/>
                <a:cs typeface="Calibri" panose="020F0502020204030204" pitchFamily="34" charset="0"/>
              </a:rPr>
              <a:t>CloudInfinit</a:t>
            </a:r>
            <a:endParaRPr lang="en-US" sz="1467" dirty="0">
              <a:solidFill>
                <a:srgbClr val="595959"/>
              </a:solidFill>
              <a:latin typeface="Calibri" panose="020F0502020204030204" pitchFamily="34" charset="0"/>
              <a:cs typeface="Calibri" panose="020F0502020204030204" pitchFamily="34" charset="0"/>
            </a:endParaRP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Hosted SAP/S4HANA Cloud </a:t>
            </a: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Managed wireless network</a:t>
            </a: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UC on Cloud</a:t>
            </a:r>
          </a:p>
        </p:txBody>
      </p:sp>
      <p:sp>
        <p:nvSpPr>
          <p:cNvPr id="62" name="TextBox 61">
            <a:extLst>
              <a:ext uri="{FF2B5EF4-FFF2-40B4-BE49-F238E27FC236}">
                <a16:creationId xmlns:a16="http://schemas.microsoft.com/office/drawing/2014/main" id="{18E82354-B269-493A-B1A5-0574DAD27D15}"/>
              </a:ext>
            </a:extLst>
          </p:cNvPr>
          <p:cNvSpPr txBox="1"/>
          <p:nvPr/>
        </p:nvSpPr>
        <p:spPr>
          <a:xfrm>
            <a:off x="6258715" y="3322450"/>
            <a:ext cx="2500800" cy="2385846"/>
          </a:xfrm>
          <a:prstGeom prst="rect">
            <a:avLst/>
          </a:prstGeom>
          <a:noFill/>
        </p:spPr>
        <p:txBody>
          <a:bodyPr wrap="square" tIns="0" rIns="0" rtlCol="0">
            <a:spAutoFit/>
          </a:bodyPr>
          <a:lstStyle/>
          <a:p>
            <a:pPr marL="191986" indent="-191986" defTabSz="914354">
              <a:spcBef>
                <a:spcPts val="400"/>
              </a:spcBef>
              <a:buFont typeface="Wingdings" panose="05000000000000000000" pitchFamily="2" charset="2"/>
              <a:buChar char="§"/>
              <a:defRPr/>
            </a:pPr>
            <a:r>
              <a:rPr lang="en-IN" sz="1467" dirty="0">
                <a:solidFill>
                  <a:srgbClr val="595959"/>
                </a:solidFill>
                <a:latin typeface="Calibri" panose="020F0502020204030204" pitchFamily="34" charset="0"/>
                <a:cs typeface="Calibri" panose="020F0502020204030204" pitchFamily="34" charset="0"/>
              </a:rPr>
              <a:t>AWS Cloud services</a:t>
            </a:r>
          </a:p>
          <a:p>
            <a:pPr marL="191986" indent="-191986" defTabSz="914354">
              <a:spcBef>
                <a:spcPts val="400"/>
              </a:spcBef>
              <a:buFont typeface="Wingdings" panose="05000000000000000000" pitchFamily="2" charset="2"/>
              <a:buChar char="§"/>
              <a:defRPr/>
            </a:pPr>
            <a:r>
              <a:rPr lang="en-IN" sz="1467" dirty="0">
                <a:solidFill>
                  <a:srgbClr val="595959"/>
                </a:solidFill>
                <a:latin typeface="Calibri" panose="020F0502020204030204" pitchFamily="34" charset="0"/>
                <a:cs typeface="Calibri" panose="020F0502020204030204" pitchFamily="34" charset="0"/>
              </a:rPr>
              <a:t>Azure Cloud services</a:t>
            </a:r>
          </a:p>
          <a:p>
            <a:pPr marL="191986" indent="-191986" defTabSz="914354">
              <a:spcBef>
                <a:spcPts val="400"/>
              </a:spcBef>
              <a:buFont typeface="Wingdings" panose="05000000000000000000" pitchFamily="2" charset="2"/>
              <a:buChar char="§"/>
              <a:defRPr/>
            </a:pPr>
            <a:r>
              <a:rPr lang="en-IN" sz="1467" dirty="0">
                <a:solidFill>
                  <a:srgbClr val="595959"/>
                </a:solidFill>
                <a:latin typeface="Calibri" panose="020F0502020204030204" pitchFamily="34" charset="0"/>
                <a:cs typeface="Calibri" panose="020F0502020204030204" pitchFamily="34" charset="0"/>
              </a:rPr>
              <a:t>Oracle Cloud services</a:t>
            </a:r>
          </a:p>
          <a:p>
            <a:pPr marL="191986" indent="-191986" defTabSz="914354">
              <a:spcBef>
                <a:spcPts val="400"/>
              </a:spcBef>
              <a:buFont typeface="Wingdings" panose="05000000000000000000" pitchFamily="2" charset="2"/>
              <a:buChar char="§"/>
              <a:defRPr/>
            </a:pPr>
            <a:r>
              <a:rPr lang="en-IN" sz="1467" dirty="0">
                <a:solidFill>
                  <a:srgbClr val="595959"/>
                </a:solidFill>
                <a:latin typeface="Calibri" panose="020F0502020204030204" pitchFamily="34" charset="0"/>
                <a:cs typeface="Calibri" panose="020F0502020204030204" pitchFamily="34" charset="0"/>
              </a:rPr>
              <a:t>Multi Cloud Management platform</a:t>
            </a:r>
          </a:p>
          <a:p>
            <a:pPr marL="191986" indent="-191986" defTabSz="914354">
              <a:spcBef>
                <a:spcPts val="400"/>
              </a:spcBef>
              <a:buFont typeface="Wingdings" panose="05000000000000000000" pitchFamily="2" charset="2"/>
              <a:buChar char="§"/>
              <a:defRPr/>
            </a:pPr>
            <a:r>
              <a:rPr lang="en-IN" sz="1467" dirty="0">
                <a:solidFill>
                  <a:srgbClr val="595959"/>
                </a:solidFill>
                <a:latin typeface="Calibri" panose="020F0502020204030204" pitchFamily="34" charset="0"/>
                <a:cs typeface="Calibri" panose="020F0502020204030204" pitchFamily="34" charset="0"/>
              </a:rPr>
              <a:t>Multi Cloud Managed services</a:t>
            </a:r>
          </a:p>
          <a:p>
            <a:pPr marL="191986" indent="-191986" defTabSz="914354">
              <a:spcBef>
                <a:spcPts val="400"/>
              </a:spcBef>
              <a:buFont typeface="Wingdings" panose="05000000000000000000" pitchFamily="2" charset="2"/>
              <a:buChar char="§"/>
              <a:defRPr/>
            </a:pPr>
            <a:endParaRPr lang="en-IN" sz="1467" dirty="0">
              <a:solidFill>
                <a:srgbClr val="595959"/>
              </a:solidFill>
              <a:latin typeface="Calibri" panose="020F0502020204030204" pitchFamily="34" charset="0"/>
              <a:cs typeface="Calibri" panose="020F0502020204030204" pitchFamily="34" charset="0"/>
            </a:endParaRPr>
          </a:p>
          <a:p>
            <a:pPr marL="191986" indent="-191986" defTabSz="914354">
              <a:spcBef>
                <a:spcPts val="400"/>
              </a:spcBef>
              <a:buFont typeface="Wingdings" panose="05000000000000000000" pitchFamily="2" charset="2"/>
              <a:buChar char="§"/>
              <a:defRPr/>
            </a:pPr>
            <a:endParaRPr lang="en-IN" sz="1467" dirty="0">
              <a:solidFill>
                <a:srgbClr val="595959"/>
              </a:solidFill>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F821107D-6B0F-4773-80A2-A24E17BDD032}"/>
              </a:ext>
            </a:extLst>
          </p:cNvPr>
          <p:cNvSpPr txBox="1"/>
          <p:nvPr/>
        </p:nvSpPr>
        <p:spPr>
          <a:xfrm>
            <a:off x="9069309" y="3149783"/>
            <a:ext cx="2500800" cy="3063146"/>
          </a:xfrm>
          <a:prstGeom prst="rect">
            <a:avLst/>
          </a:prstGeom>
          <a:noFill/>
        </p:spPr>
        <p:txBody>
          <a:bodyPr wrap="square" tIns="0" rIns="0" rtlCol="0">
            <a:spAutoFit/>
          </a:bodyPr>
          <a:lstStyle/>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Digital SCM (</a:t>
            </a:r>
            <a:r>
              <a:rPr lang="en-US" sz="1467" dirty="0" err="1">
                <a:solidFill>
                  <a:srgbClr val="595959"/>
                </a:solidFill>
                <a:latin typeface="Calibri" panose="020F0502020204030204" pitchFamily="34" charset="0"/>
                <a:cs typeface="Calibri" panose="020F0502020204030204" pitchFamily="34" charset="0"/>
              </a:rPr>
              <a:t>ForumNXT</a:t>
            </a:r>
            <a:r>
              <a:rPr lang="en-US" sz="1467" dirty="0">
                <a:solidFill>
                  <a:srgbClr val="595959"/>
                </a:solidFill>
                <a:latin typeface="Calibri" panose="020F0502020204030204" pitchFamily="34" charset="0"/>
                <a:cs typeface="Calibri" panose="020F0502020204030204" pitchFamily="34" charset="0"/>
              </a:rPr>
              <a:t>, </a:t>
            </a:r>
            <a:r>
              <a:rPr lang="en-US" sz="1467" dirty="0" err="1">
                <a:solidFill>
                  <a:srgbClr val="595959"/>
                </a:solidFill>
                <a:latin typeface="Calibri" panose="020F0502020204030204" pitchFamily="34" charset="0"/>
                <a:cs typeface="Calibri" panose="020F0502020204030204" pitchFamily="34" charset="0"/>
              </a:rPr>
              <a:t>SFFNxt</a:t>
            </a:r>
            <a:r>
              <a:rPr lang="en-US" sz="1467" dirty="0">
                <a:solidFill>
                  <a:srgbClr val="595959"/>
                </a:solidFill>
                <a:latin typeface="Calibri" panose="020F0502020204030204" pitchFamily="34" charset="0"/>
                <a:cs typeface="Calibri" panose="020F0502020204030204" pitchFamily="34" charset="0"/>
              </a:rPr>
              <a:t>)</a:t>
            </a: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Digital Learning (Livewire LMS)</a:t>
            </a: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Digital Assessment (iTest)</a:t>
            </a: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Digital trust (</a:t>
            </a:r>
            <a:r>
              <a:rPr lang="en-US" sz="1467" dirty="0" err="1">
                <a:solidFill>
                  <a:srgbClr val="595959"/>
                </a:solidFill>
                <a:latin typeface="Calibri" panose="020F0502020204030204" pitchFamily="34" charset="0"/>
                <a:cs typeface="Calibri" panose="020F0502020204030204" pitchFamily="34" charset="0"/>
              </a:rPr>
              <a:t>Safescrypt</a:t>
            </a:r>
            <a:r>
              <a:rPr lang="en-US" sz="1467" dirty="0">
                <a:solidFill>
                  <a:srgbClr val="595959"/>
                </a:solidFill>
                <a:latin typeface="Calibri" panose="020F0502020204030204" pitchFamily="34" charset="0"/>
                <a:cs typeface="Calibri" panose="020F0502020204030204" pitchFamily="34" charset="0"/>
              </a:rPr>
              <a:t>)</a:t>
            </a: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Digital Innovation (App modernization, Analytics, AI/ML, DevOps)</a:t>
            </a: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Enterprise Mobility</a:t>
            </a:r>
          </a:p>
          <a:p>
            <a:pPr marL="191986" indent="-191986" defTabSz="914354">
              <a:spcBef>
                <a:spcPts val="400"/>
              </a:spcBef>
              <a:buFont typeface="Wingdings" panose="05000000000000000000" pitchFamily="2" charset="2"/>
              <a:buChar char="§"/>
              <a:defRPr/>
            </a:pPr>
            <a:r>
              <a:rPr lang="en-US" sz="1467" dirty="0">
                <a:solidFill>
                  <a:srgbClr val="595959"/>
                </a:solidFill>
                <a:latin typeface="Calibri" panose="020F0502020204030204" pitchFamily="34" charset="0"/>
                <a:cs typeface="Calibri" panose="020F0502020204030204" pitchFamily="34" charset="0"/>
              </a:rPr>
              <a:t>Industry solution-as-a-service</a:t>
            </a:r>
          </a:p>
        </p:txBody>
      </p:sp>
      <p:sp>
        <p:nvSpPr>
          <p:cNvPr id="64" name="TextBox 63">
            <a:extLst>
              <a:ext uri="{FF2B5EF4-FFF2-40B4-BE49-F238E27FC236}">
                <a16:creationId xmlns:a16="http://schemas.microsoft.com/office/drawing/2014/main" id="{350F1CA6-66FE-4279-9B9D-D194E38A1FA5}"/>
              </a:ext>
            </a:extLst>
          </p:cNvPr>
          <p:cNvSpPr txBox="1"/>
          <p:nvPr/>
        </p:nvSpPr>
        <p:spPr>
          <a:xfrm>
            <a:off x="637543" y="3295193"/>
            <a:ext cx="2500800" cy="3206904"/>
          </a:xfrm>
          <a:prstGeom prst="rect">
            <a:avLst/>
          </a:prstGeom>
          <a:noFill/>
        </p:spPr>
        <p:txBody>
          <a:bodyPr wrap="square" tIns="0" rIns="0" rtlCol="0">
            <a:spAutoFit/>
          </a:bodyPr>
          <a:lstStyle/>
          <a:p>
            <a:pPr marL="191986" indent="-191986" defTabSz="914354">
              <a:buFont typeface="Wingdings" panose="05000000000000000000" pitchFamily="2" charset="2"/>
              <a:buChar char="§"/>
              <a:defRPr/>
            </a:pPr>
            <a:r>
              <a:rPr lang="en-IN" sz="1467" spc="-40" dirty="0">
                <a:solidFill>
                  <a:srgbClr val="595959"/>
                </a:solidFill>
                <a:latin typeface="Calibri" panose="020F0502020204030204" pitchFamily="34" charset="0"/>
                <a:cs typeface="Calibri" panose="020F0502020204030204" pitchFamily="34" charset="0"/>
              </a:rPr>
              <a:t>Cloud DC</a:t>
            </a:r>
          </a:p>
          <a:p>
            <a:pPr marL="191986" indent="-191986" defTabSz="914354">
              <a:buFont typeface="Wingdings" panose="05000000000000000000" pitchFamily="2" charset="2"/>
              <a:buChar char="§"/>
              <a:defRPr/>
            </a:pPr>
            <a:r>
              <a:rPr lang="en-IN" sz="1467" spc="-40" dirty="0">
                <a:solidFill>
                  <a:srgbClr val="595959"/>
                </a:solidFill>
                <a:latin typeface="Calibri" panose="020F0502020204030204" pitchFamily="34" charset="0"/>
                <a:cs typeface="Calibri" panose="020F0502020204030204" pitchFamily="34" charset="0"/>
              </a:rPr>
              <a:t>Hyper reach/Hyper scale transport</a:t>
            </a:r>
            <a:br>
              <a:rPr lang="en-IN" sz="1467" spc="-40" dirty="0">
                <a:solidFill>
                  <a:srgbClr val="595959"/>
                </a:solidFill>
                <a:latin typeface="Calibri" panose="020F0502020204030204" pitchFamily="34" charset="0"/>
                <a:cs typeface="Calibri" panose="020F0502020204030204" pitchFamily="34" charset="0"/>
              </a:rPr>
            </a:br>
            <a:r>
              <a:rPr lang="en-IN" sz="1467" spc="-40" dirty="0">
                <a:solidFill>
                  <a:srgbClr val="595959"/>
                </a:solidFill>
                <a:latin typeface="Calibri" panose="020F0502020204030204" pitchFamily="34" charset="0"/>
                <a:cs typeface="Calibri" panose="020F0502020204030204" pitchFamily="34" charset="0"/>
              </a:rPr>
              <a:t>Oracle FastConnect | ExpressRoute | DirectConnect | Partner Interconnect</a:t>
            </a:r>
          </a:p>
          <a:p>
            <a:pPr marL="191986" indent="-191986" defTabSz="914354">
              <a:buFont typeface="Wingdings" panose="05000000000000000000" pitchFamily="2" charset="2"/>
              <a:buChar char="§"/>
              <a:defRPr/>
            </a:pPr>
            <a:r>
              <a:rPr lang="en-IN" sz="1467" spc="-40" dirty="0">
                <a:solidFill>
                  <a:srgbClr val="595959"/>
                </a:solidFill>
                <a:latin typeface="Calibri" panose="020F0502020204030204" pitchFamily="34" charset="0"/>
                <a:cs typeface="Calibri" panose="020F0502020204030204" pitchFamily="34" charset="0"/>
              </a:rPr>
              <a:t>Software Defined Network services</a:t>
            </a:r>
          </a:p>
          <a:p>
            <a:pPr marL="191986" indent="-191986" defTabSz="914354">
              <a:buFont typeface="Wingdings" panose="05000000000000000000" pitchFamily="2" charset="2"/>
              <a:buChar char="§"/>
              <a:defRPr/>
            </a:pPr>
            <a:r>
              <a:rPr lang="en-IN" sz="1467" spc="-40" dirty="0">
                <a:solidFill>
                  <a:srgbClr val="595959"/>
                </a:solidFill>
                <a:latin typeface="Calibri" panose="020F0502020204030204" pitchFamily="34" charset="0"/>
                <a:cs typeface="Calibri" panose="020F0502020204030204" pitchFamily="34" charset="0"/>
              </a:rPr>
              <a:t>Cloud build</a:t>
            </a:r>
            <a:br>
              <a:rPr lang="en-IN" sz="1467" spc="-40" dirty="0">
                <a:solidFill>
                  <a:srgbClr val="595959"/>
                </a:solidFill>
                <a:latin typeface="Calibri" panose="020F0502020204030204" pitchFamily="34" charset="0"/>
                <a:cs typeface="Calibri" panose="020F0502020204030204" pitchFamily="34" charset="0"/>
              </a:rPr>
            </a:br>
            <a:r>
              <a:rPr lang="en-IN" sz="1467" spc="-40" dirty="0">
                <a:solidFill>
                  <a:srgbClr val="595959"/>
                </a:solidFill>
                <a:latin typeface="Calibri" panose="020F0502020204030204" pitchFamily="34" charset="0"/>
                <a:cs typeface="Calibri" panose="020F0502020204030204" pitchFamily="34" charset="0"/>
              </a:rPr>
              <a:t>Private | Hyperconverged | Enterprise</a:t>
            </a:r>
          </a:p>
          <a:p>
            <a:pPr marL="191986" indent="-191986" defTabSz="914354">
              <a:buFont typeface="Wingdings" panose="05000000000000000000" pitchFamily="2" charset="2"/>
              <a:buChar char="§"/>
              <a:defRPr/>
            </a:pPr>
            <a:r>
              <a:rPr lang="en-IN" sz="1467" spc="-40" dirty="0">
                <a:solidFill>
                  <a:srgbClr val="595959"/>
                </a:solidFill>
                <a:latin typeface="Calibri" panose="020F0502020204030204" pitchFamily="34" charset="0"/>
                <a:cs typeface="Calibri" panose="020F0502020204030204" pitchFamily="34" charset="0"/>
              </a:rPr>
              <a:t>Security services for cloud</a:t>
            </a:r>
          </a:p>
          <a:p>
            <a:pPr marL="191986" indent="-191986" defTabSz="914354">
              <a:buFont typeface="Wingdings" panose="05000000000000000000" pitchFamily="2" charset="2"/>
              <a:buChar char="§"/>
              <a:defRPr/>
            </a:pPr>
            <a:r>
              <a:rPr lang="en-IN" sz="1467" spc="-40" dirty="0">
                <a:solidFill>
                  <a:srgbClr val="595959"/>
                </a:solidFill>
                <a:latin typeface="Calibri" panose="020F0502020204030204" pitchFamily="34" charset="0"/>
                <a:cs typeface="Calibri" panose="020F0502020204030204" pitchFamily="34" charset="0"/>
              </a:rPr>
              <a:t>Migration and Implementation services</a:t>
            </a:r>
          </a:p>
        </p:txBody>
      </p:sp>
      <p:grpSp>
        <p:nvGrpSpPr>
          <p:cNvPr id="65" name="Group 4">
            <a:extLst>
              <a:ext uri="{FF2B5EF4-FFF2-40B4-BE49-F238E27FC236}">
                <a16:creationId xmlns:a16="http://schemas.microsoft.com/office/drawing/2014/main" id="{18DB159D-2C65-46CE-BE71-9EC89CDFC90E}"/>
              </a:ext>
            </a:extLst>
          </p:cNvPr>
          <p:cNvGrpSpPr/>
          <p:nvPr/>
        </p:nvGrpSpPr>
        <p:grpSpPr>
          <a:xfrm>
            <a:off x="1443419" y="1752601"/>
            <a:ext cx="889052" cy="889051"/>
            <a:chOff x="652954" y="1901260"/>
            <a:chExt cx="1073871" cy="1073869"/>
          </a:xfrm>
        </p:grpSpPr>
        <p:sp>
          <p:nvSpPr>
            <p:cNvPr id="66" name="Oval 65">
              <a:extLst>
                <a:ext uri="{FF2B5EF4-FFF2-40B4-BE49-F238E27FC236}">
                  <a16:creationId xmlns:a16="http://schemas.microsoft.com/office/drawing/2014/main" id="{63343579-8A3D-401D-B5D4-54D8BB222906}"/>
                </a:ext>
              </a:extLst>
            </p:cNvPr>
            <p:cNvSpPr/>
            <p:nvPr/>
          </p:nvSpPr>
          <p:spPr>
            <a:xfrm>
              <a:off x="652954" y="1901260"/>
              <a:ext cx="1073871" cy="1073869"/>
            </a:xfrm>
            <a:prstGeom prst="ellipse">
              <a:avLst/>
            </a:prstGeom>
            <a:solidFill>
              <a:sysClr val="window" lastClr="FFFFFF">
                <a:alpha val="19000"/>
              </a:sysClr>
            </a:solidFill>
            <a:ln w="38100" cap="flat" cmpd="sng" algn="ctr">
              <a:solidFill>
                <a:srgbClr val="4472C4"/>
              </a:solidFill>
              <a:prstDash val="solid"/>
              <a:miter lim="800000"/>
            </a:ln>
            <a:effectLst>
              <a:outerShdw blurRad="50800" dist="38100" dir="5400000" algn="t" rotWithShape="0">
                <a:prstClr val="black">
                  <a:alpha val="7000"/>
                </a:prstClr>
              </a:outerShdw>
            </a:effectLst>
          </p:spPr>
          <p:txBody>
            <a:bodyPr rtlCol="0" anchor="ctr"/>
            <a:lstStyle/>
            <a:p>
              <a:pPr algn="ctr" defTabSz="914354">
                <a:defRPr/>
              </a:pPr>
              <a:endParaRPr lang="en-US" sz="2400" dirty="0">
                <a:solidFill>
                  <a:prstClr val="black"/>
                </a:solidFill>
                <a:latin typeface="Calibri" panose="020F0502020204030204"/>
              </a:endParaRPr>
            </a:p>
          </p:txBody>
        </p:sp>
        <p:grpSp>
          <p:nvGrpSpPr>
            <p:cNvPr id="67" name="Group 106">
              <a:extLst>
                <a:ext uri="{FF2B5EF4-FFF2-40B4-BE49-F238E27FC236}">
                  <a16:creationId xmlns:a16="http://schemas.microsoft.com/office/drawing/2014/main" id="{916AD00E-2B0E-4A1E-9844-A7B8C7BC46F2}"/>
                </a:ext>
              </a:extLst>
            </p:cNvPr>
            <p:cNvGrpSpPr/>
            <p:nvPr/>
          </p:nvGrpSpPr>
          <p:grpSpPr>
            <a:xfrm>
              <a:off x="859796" y="2155479"/>
              <a:ext cx="660187" cy="565434"/>
              <a:chOff x="7108825" y="-1163638"/>
              <a:chExt cx="1360488" cy="1165225"/>
            </a:xfrm>
            <a:solidFill>
              <a:sysClr val="window" lastClr="FFFFFF"/>
            </a:solidFill>
          </p:grpSpPr>
          <p:sp>
            <p:nvSpPr>
              <p:cNvPr id="68" name="Freeform 38">
                <a:extLst>
                  <a:ext uri="{FF2B5EF4-FFF2-40B4-BE49-F238E27FC236}">
                    <a16:creationId xmlns:a16="http://schemas.microsoft.com/office/drawing/2014/main" id="{E6CBF3DA-651B-437D-9853-1D647F36729D}"/>
                  </a:ext>
                </a:extLst>
              </p:cNvPr>
              <p:cNvSpPr>
                <a:spLocks noEditPoints="1"/>
              </p:cNvSpPr>
              <p:nvPr/>
            </p:nvSpPr>
            <p:spPr bwMode="auto">
              <a:xfrm>
                <a:off x="7108825" y="-1163638"/>
                <a:ext cx="893763" cy="612775"/>
              </a:xfrm>
              <a:custGeom>
                <a:avLst/>
                <a:gdLst>
                  <a:gd name="T0" fmla="*/ 192 w 192"/>
                  <a:gd name="T1" fmla="*/ 93 h 131"/>
                  <a:gd name="T2" fmla="*/ 154 w 192"/>
                  <a:gd name="T3" fmla="*/ 131 h 131"/>
                  <a:gd name="T4" fmla="*/ 37 w 192"/>
                  <a:gd name="T5" fmla="*/ 131 h 131"/>
                  <a:gd name="T6" fmla="*/ 0 w 192"/>
                  <a:gd name="T7" fmla="*/ 93 h 131"/>
                  <a:gd name="T8" fmla="*/ 31 w 192"/>
                  <a:gd name="T9" fmla="*/ 55 h 131"/>
                  <a:gd name="T10" fmla="*/ 31 w 192"/>
                  <a:gd name="T11" fmla="*/ 51 h 131"/>
                  <a:gd name="T12" fmla="*/ 55 w 192"/>
                  <a:gd name="T13" fmla="*/ 27 h 131"/>
                  <a:gd name="T14" fmla="*/ 71 w 192"/>
                  <a:gd name="T15" fmla="*/ 33 h 131"/>
                  <a:gd name="T16" fmla="*/ 114 w 192"/>
                  <a:gd name="T17" fmla="*/ 0 h 131"/>
                  <a:gd name="T18" fmla="*/ 162 w 192"/>
                  <a:gd name="T19" fmla="*/ 52 h 131"/>
                  <a:gd name="T20" fmla="*/ 162 w 192"/>
                  <a:gd name="T21" fmla="*/ 56 h 131"/>
                  <a:gd name="T22" fmla="*/ 192 w 192"/>
                  <a:gd name="T23" fmla="*/ 93 h 131"/>
                  <a:gd name="T24" fmla="*/ 192 w 192"/>
                  <a:gd name="T25" fmla="*/ 93 h 131"/>
                  <a:gd name="T26" fmla="*/ 192 w 192"/>
                  <a:gd name="T27" fmla="*/ 9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31">
                    <a:moveTo>
                      <a:pt x="192" y="93"/>
                    </a:moveTo>
                    <a:cubicBezTo>
                      <a:pt x="192" y="114"/>
                      <a:pt x="175" y="131"/>
                      <a:pt x="154" y="131"/>
                    </a:cubicBezTo>
                    <a:cubicBezTo>
                      <a:pt x="37" y="131"/>
                      <a:pt x="37" y="131"/>
                      <a:pt x="37" y="131"/>
                    </a:cubicBezTo>
                    <a:cubicBezTo>
                      <a:pt x="16" y="131"/>
                      <a:pt x="0" y="114"/>
                      <a:pt x="0" y="93"/>
                    </a:cubicBezTo>
                    <a:cubicBezTo>
                      <a:pt x="0" y="74"/>
                      <a:pt x="13" y="58"/>
                      <a:pt x="31" y="55"/>
                    </a:cubicBezTo>
                    <a:cubicBezTo>
                      <a:pt x="31" y="54"/>
                      <a:pt x="31" y="53"/>
                      <a:pt x="31" y="51"/>
                    </a:cubicBezTo>
                    <a:cubicBezTo>
                      <a:pt x="31" y="38"/>
                      <a:pt x="42" y="27"/>
                      <a:pt x="55" y="27"/>
                    </a:cubicBezTo>
                    <a:cubicBezTo>
                      <a:pt x="61" y="27"/>
                      <a:pt x="66" y="29"/>
                      <a:pt x="71" y="33"/>
                    </a:cubicBezTo>
                    <a:cubicBezTo>
                      <a:pt x="78" y="16"/>
                      <a:pt x="88" y="0"/>
                      <a:pt x="114" y="0"/>
                    </a:cubicBezTo>
                    <a:cubicBezTo>
                      <a:pt x="147" y="0"/>
                      <a:pt x="162" y="26"/>
                      <a:pt x="162" y="52"/>
                    </a:cubicBezTo>
                    <a:cubicBezTo>
                      <a:pt x="162" y="53"/>
                      <a:pt x="162" y="54"/>
                      <a:pt x="162" y="56"/>
                    </a:cubicBezTo>
                    <a:cubicBezTo>
                      <a:pt x="179" y="59"/>
                      <a:pt x="192" y="74"/>
                      <a:pt x="192" y="93"/>
                    </a:cubicBezTo>
                    <a:close/>
                    <a:moveTo>
                      <a:pt x="192" y="93"/>
                    </a:moveTo>
                    <a:cubicBezTo>
                      <a:pt x="192" y="93"/>
                      <a:pt x="192" y="93"/>
                      <a:pt x="192" y="93"/>
                    </a:cubicBezTo>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69" name="Freeform 39">
                <a:extLst>
                  <a:ext uri="{FF2B5EF4-FFF2-40B4-BE49-F238E27FC236}">
                    <a16:creationId xmlns:a16="http://schemas.microsoft.com/office/drawing/2014/main" id="{3F3AB162-8181-46DD-BDCB-35A874D7A696}"/>
                  </a:ext>
                </a:extLst>
              </p:cNvPr>
              <p:cNvSpPr>
                <a:spLocks/>
              </p:cNvSpPr>
              <p:nvPr/>
            </p:nvSpPr>
            <p:spPr bwMode="auto">
              <a:xfrm>
                <a:off x="7477125" y="-882650"/>
                <a:ext cx="992188" cy="884237"/>
              </a:xfrm>
              <a:custGeom>
                <a:avLst/>
                <a:gdLst>
                  <a:gd name="T0" fmla="*/ 150 w 213"/>
                  <a:gd name="T1" fmla="*/ 55 h 189"/>
                  <a:gd name="T2" fmla="*/ 148 w 213"/>
                  <a:gd name="T3" fmla="*/ 53 h 189"/>
                  <a:gd name="T4" fmla="*/ 136 w 213"/>
                  <a:gd name="T5" fmla="*/ 50 h 189"/>
                  <a:gd name="T6" fmla="*/ 135 w 213"/>
                  <a:gd name="T7" fmla="*/ 51 h 189"/>
                  <a:gd name="T8" fmla="*/ 132 w 213"/>
                  <a:gd name="T9" fmla="*/ 64 h 189"/>
                  <a:gd name="T10" fmla="*/ 138 w 213"/>
                  <a:gd name="T11" fmla="*/ 72 h 189"/>
                  <a:gd name="T12" fmla="*/ 135 w 213"/>
                  <a:gd name="T13" fmla="*/ 74 h 189"/>
                  <a:gd name="T14" fmla="*/ 129 w 213"/>
                  <a:gd name="T15" fmla="*/ 66 h 189"/>
                  <a:gd name="T16" fmla="*/ 116 w 213"/>
                  <a:gd name="T17" fmla="*/ 63 h 189"/>
                  <a:gd name="T18" fmla="*/ 116 w 213"/>
                  <a:gd name="T19" fmla="*/ 64 h 189"/>
                  <a:gd name="T20" fmla="*/ 113 w 213"/>
                  <a:gd name="T21" fmla="*/ 77 h 189"/>
                  <a:gd name="T22" fmla="*/ 119 w 213"/>
                  <a:gd name="T23" fmla="*/ 85 h 189"/>
                  <a:gd name="T24" fmla="*/ 116 w 213"/>
                  <a:gd name="T25" fmla="*/ 87 h 189"/>
                  <a:gd name="T26" fmla="*/ 110 w 213"/>
                  <a:gd name="T27" fmla="*/ 79 h 189"/>
                  <a:gd name="T28" fmla="*/ 97 w 213"/>
                  <a:gd name="T29" fmla="*/ 76 h 189"/>
                  <a:gd name="T30" fmla="*/ 96 w 213"/>
                  <a:gd name="T31" fmla="*/ 77 h 189"/>
                  <a:gd name="T32" fmla="*/ 94 w 213"/>
                  <a:gd name="T33" fmla="*/ 89 h 189"/>
                  <a:gd name="T34" fmla="*/ 100 w 213"/>
                  <a:gd name="T35" fmla="*/ 98 h 189"/>
                  <a:gd name="T36" fmla="*/ 97 w 213"/>
                  <a:gd name="T37" fmla="*/ 100 h 189"/>
                  <a:gd name="T38" fmla="*/ 84 w 213"/>
                  <a:gd name="T39" fmla="*/ 79 h 189"/>
                  <a:gd name="T40" fmla="*/ 88 w 213"/>
                  <a:gd name="T41" fmla="*/ 25 h 189"/>
                  <a:gd name="T42" fmla="*/ 26 w 213"/>
                  <a:gd name="T43" fmla="*/ 13 h 189"/>
                  <a:gd name="T44" fmla="*/ 14 w 213"/>
                  <a:gd name="T45" fmla="*/ 75 h 189"/>
                  <a:gd name="T46" fmla="*/ 68 w 213"/>
                  <a:gd name="T47" fmla="*/ 91 h 189"/>
                  <a:gd name="T48" fmla="*/ 99 w 213"/>
                  <a:gd name="T49" fmla="*/ 138 h 189"/>
                  <a:gd name="T50" fmla="*/ 68 w 213"/>
                  <a:gd name="T51" fmla="*/ 131 h 189"/>
                  <a:gd name="T52" fmla="*/ 69 w 213"/>
                  <a:gd name="T53" fmla="*/ 149 h 189"/>
                  <a:gd name="T54" fmla="*/ 129 w 213"/>
                  <a:gd name="T55" fmla="*/ 179 h 189"/>
                  <a:gd name="T56" fmla="*/ 176 w 213"/>
                  <a:gd name="T57" fmla="*/ 173 h 189"/>
                  <a:gd name="T58" fmla="*/ 191 w 213"/>
                  <a:gd name="T59" fmla="*/ 116 h 189"/>
                  <a:gd name="T60" fmla="*/ 159 w 213"/>
                  <a:gd name="T61" fmla="*/ 69 h 189"/>
                  <a:gd name="T62" fmla="*/ 159 w 213"/>
                  <a:gd name="T63" fmla="*/ 69 h 189"/>
                  <a:gd name="T64" fmla="*/ 150 w 213"/>
                  <a:gd name="T65" fmla="*/ 5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 h="189">
                    <a:moveTo>
                      <a:pt x="150" y="55"/>
                    </a:moveTo>
                    <a:cubicBezTo>
                      <a:pt x="148" y="53"/>
                      <a:pt x="148" y="53"/>
                      <a:pt x="148" y="53"/>
                    </a:cubicBezTo>
                    <a:cubicBezTo>
                      <a:pt x="146" y="49"/>
                      <a:pt x="140" y="47"/>
                      <a:pt x="136" y="50"/>
                    </a:cubicBezTo>
                    <a:cubicBezTo>
                      <a:pt x="135" y="51"/>
                      <a:pt x="135" y="51"/>
                      <a:pt x="135" y="51"/>
                    </a:cubicBezTo>
                    <a:cubicBezTo>
                      <a:pt x="130" y="54"/>
                      <a:pt x="129" y="59"/>
                      <a:pt x="132" y="64"/>
                    </a:cubicBezTo>
                    <a:cubicBezTo>
                      <a:pt x="138" y="72"/>
                      <a:pt x="138" y="72"/>
                      <a:pt x="138" y="72"/>
                    </a:cubicBezTo>
                    <a:cubicBezTo>
                      <a:pt x="135" y="74"/>
                      <a:pt x="135" y="74"/>
                      <a:pt x="135" y="74"/>
                    </a:cubicBezTo>
                    <a:cubicBezTo>
                      <a:pt x="129" y="66"/>
                      <a:pt x="129" y="66"/>
                      <a:pt x="129" y="66"/>
                    </a:cubicBezTo>
                    <a:cubicBezTo>
                      <a:pt x="126" y="61"/>
                      <a:pt x="121" y="60"/>
                      <a:pt x="116" y="63"/>
                    </a:cubicBezTo>
                    <a:cubicBezTo>
                      <a:pt x="116" y="64"/>
                      <a:pt x="116" y="64"/>
                      <a:pt x="116" y="64"/>
                    </a:cubicBezTo>
                    <a:cubicBezTo>
                      <a:pt x="111" y="67"/>
                      <a:pt x="110" y="72"/>
                      <a:pt x="113" y="77"/>
                    </a:cubicBezTo>
                    <a:cubicBezTo>
                      <a:pt x="119" y="85"/>
                      <a:pt x="119" y="85"/>
                      <a:pt x="119" y="85"/>
                    </a:cubicBezTo>
                    <a:cubicBezTo>
                      <a:pt x="116" y="87"/>
                      <a:pt x="116" y="87"/>
                      <a:pt x="116" y="87"/>
                    </a:cubicBezTo>
                    <a:cubicBezTo>
                      <a:pt x="110" y="79"/>
                      <a:pt x="110" y="79"/>
                      <a:pt x="110" y="79"/>
                    </a:cubicBezTo>
                    <a:cubicBezTo>
                      <a:pt x="107" y="74"/>
                      <a:pt x="102" y="73"/>
                      <a:pt x="97" y="76"/>
                    </a:cubicBezTo>
                    <a:cubicBezTo>
                      <a:pt x="96" y="77"/>
                      <a:pt x="96" y="77"/>
                      <a:pt x="96" y="77"/>
                    </a:cubicBezTo>
                    <a:cubicBezTo>
                      <a:pt x="92" y="79"/>
                      <a:pt x="91" y="85"/>
                      <a:pt x="94" y="89"/>
                    </a:cubicBezTo>
                    <a:cubicBezTo>
                      <a:pt x="100" y="98"/>
                      <a:pt x="100" y="98"/>
                      <a:pt x="100" y="98"/>
                    </a:cubicBezTo>
                    <a:cubicBezTo>
                      <a:pt x="97" y="100"/>
                      <a:pt x="97" y="100"/>
                      <a:pt x="97" y="100"/>
                    </a:cubicBezTo>
                    <a:cubicBezTo>
                      <a:pt x="84" y="79"/>
                      <a:pt x="84" y="79"/>
                      <a:pt x="84" y="79"/>
                    </a:cubicBezTo>
                    <a:cubicBezTo>
                      <a:pt x="97" y="65"/>
                      <a:pt x="99" y="42"/>
                      <a:pt x="88" y="25"/>
                    </a:cubicBezTo>
                    <a:cubicBezTo>
                      <a:pt x="74" y="5"/>
                      <a:pt x="46" y="0"/>
                      <a:pt x="26" y="13"/>
                    </a:cubicBezTo>
                    <a:cubicBezTo>
                      <a:pt x="6" y="27"/>
                      <a:pt x="0" y="54"/>
                      <a:pt x="14" y="75"/>
                    </a:cubicBezTo>
                    <a:cubicBezTo>
                      <a:pt x="26" y="92"/>
                      <a:pt x="49" y="99"/>
                      <a:pt x="68" y="91"/>
                    </a:cubicBezTo>
                    <a:cubicBezTo>
                      <a:pt x="99" y="138"/>
                      <a:pt x="99" y="138"/>
                      <a:pt x="99" y="138"/>
                    </a:cubicBezTo>
                    <a:cubicBezTo>
                      <a:pt x="85" y="135"/>
                      <a:pt x="74" y="129"/>
                      <a:pt x="68" y="131"/>
                    </a:cubicBezTo>
                    <a:cubicBezTo>
                      <a:pt x="60" y="134"/>
                      <a:pt x="58" y="143"/>
                      <a:pt x="69" y="149"/>
                    </a:cubicBezTo>
                    <a:cubicBezTo>
                      <a:pt x="79" y="155"/>
                      <a:pt x="129" y="179"/>
                      <a:pt x="129" y="179"/>
                    </a:cubicBezTo>
                    <a:cubicBezTo>
                      <a:pt x="136" y="185"/>
                      <a:pt x="153" y="189"/>
                      <a:pt x="176" y="173"/>
                    </a:cubicBezTo>
                    <a:cubicBezTo>
                      <a:pt x="213" y="149"/>
                      <a:pt x="191" y="116"/>
                      <a:pt x="191" y="116"/>
                    </a:cubicBezTo>
                    <a:cubicBezTo>
                      <a:pt x="159" y="69"/>
                      <a:pt x="159" y="69"/>
                      <a:pt x="159" y="69"/>
                    </a:cubicBezTo>
                    <a:cubicBezTo>
                      <a:pt x="159" y="69"/>
                      <a:pt x="159" y="69"/>
                      <a:pt x="159" y="69"/>
                    </a:cubicBezTo>
                    <a:lnTo>
                      <a:pt x="150" y="55"/>
                    </a:ln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70" name="Freeform 40">
                <a:extLst>
                  <a:ext uri="{FF2B5EF4-FFF2-40B4-BE49-F238E27FC236}">
                    <a16:creationId xmlns:a16="http://schemas.microsoft.com/office/drawing/2014/main" id="{ED0B8B9F-4188-4408-80C6-5AA4792F0027}"/>
                  </a:ext>
                </a:extLst>
              </p:cNvPr>
              <p:cNvSpPr>
                <a:spLocks/>
              </p:cNvSpPr>
              <p:nvPr/>
            </p:nvSpPr>
            <p:spPr bwMode="auto">
              <a:xfrm>
                <a:off x="7612063" y="-752475"/>
                <a:ext cx="195263" cy="196850"/>
              </a:xfrm>
              <a:custGeom>
                <a:avLst/>
                <a:gdLst>
                  <a:gd name="T0" fmla="*/ 22 w 42"/>
                  <a:gd name="T1" fmla="*/ 19 h 42"/>
                  <a:gd name="T2" fmla="*/ 21 w 42"/>
                  <a:gd name="T3" fmla="*/ 19 h 42"/>
                  <a:gd name="T4" fmla="*/ 18 w 42"/>
                  <a:gd name="T5" fmla="*/ 32 h 42"/>
                  <a:gd name="T6" fmla="*/ 24 w 42"/>
                  <a:gd name="T7" fmla="*/ 41 h 42"/>
                  <a:gd name="T8" fmla="*/ 6 w 42"/>
                  <a:gd name="T9" fmla="*/ 33 h 42"/>
                  <a:gd name="T10" fmla="*/ 11 w 42"/>
                  <a:gd name="T11" fmla="*/ 6 h 42"/>
                  <a:gd name="T12" fmla="*/ 38 w 42"/>
                  <a:gd name="T13" fmla="*/ 11 h 42"/>
                  <a:gd name="T14" fmla="*/ 40 w 42"/>
                  <a:gd name="T15" fmla="*/ 29 h 42"/>
                  <a:gd name="T16" fmla="*/ 35 w 42"/>
                  <a:gd name="T17" fmla="*/ 21 h 42"/>
                  <a:gd name="T18" fmla="*/ 22 w 42"/>
                  <a:gd name="T19"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2" y="19"/>
                    </a:moveTo>
                    <a:cubicBezTo>
                      <a:pt x="21" y="19"/>
                      <a:pt x="21" y="19"/>
                      <a:pt x="21" y="19"/>
                    </a:cubicBezTo>
                    <a:cubicBezTo>
                      <a:pt x="17" y="22"/>
                      <a:pt x="15" y="28"/>
                      <a:pt x="18" y="32"/>
                    </a:cubicBezTo>
                    <a:cubicBezTo>
                      <a:pt x="24" y="41"/>
                      <a:pt x="24" y="41"/>
                      <a:pt x="24" y="41"/>
                    </a:cubicBezTo>
                    <a:cubicBezTo>
                      <a:pt x="17" y="42"/>
                      <a:pt x="10" y="39"/>
                      <a:pt x="6" y="33"/>
                    </a:cubicBezTo>
                    <a:cubicBezTo>
                      <a:pt x="0" y="24"/>
                      <a:pt x="2" y="12"/>
                      <a:pt x="11" y="6"/>
                    </a:cubicBezTo>
                    <a:cubicBezTo>
                      <a:pt x="20" y="0"/>
                      <a:pt x="32" y="3"/>
                      <a:pt x="38" y="11"/>
                    </a:cubicBezTo>
                    <a:cubicBezTo>
                      <a:pt x="41" y="17"/>
                      <a:pt x="42" y="23"/>
                      <a:pt x="40" y="29"/>
                    </a:cubicBezTo>
                    <a:cubicBezTo>
                      <a:pt x="35" y="21"/>
                      <a:pt x="35" y="21"/>
                      <a:pt x="35" y="21"/>
                    </a:cubicBezTo>
                    <a:cubicBezTo>
                      <a:pt x="32" y="17"/>
                      <a:pt x="26" y="16"/>
                      <a:pt x="2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71" name="Line 41">
                <a:extLst>
                  <a:ext uri="{FF2B5EF4-FFF2-40B4-BE49-F238E27FC236}">
                    <a16:creationId xmlns:a16="http://schemas.microsoft.com/office/drawing/2014/main" id="{B868816C-E787-439F-AC20-125C1F6C6C48}"/>
                  </a:ext>
                </a:extLst>
              </p:cNvPr>
              <p:cNvSpPr>
                <a:spLocks noChangeShapeType="1"/>
              </p:cNvSpPr>
              <p:nvPr/>
            </p:nvSpPr>
            <p:spPr bwMode="auto">
              <a:xfrm>
                <a:off x="7561263" y="-546100"/>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72" name="Line 42">
                <a:extLst>
                  <a:ext uri="{FF2B5EF4-FFF2-40B4-BE49-F238E27FC236}">
                    <a16:creationId xmlns:a16="http://schemas.microsoft.com/office/drawing/2014/main" id="{3C2F8B5C-3088-4571-8EFD-C3675032568A}"/>
                  </a:ext>
                </a:extLst>
              </p:cNvPr>
              <p:cNvSpPr>
                <a:spLocks noChangeShapeType="1"/>
              </p:cNvSpPr>
              <p:nvPr/>
            </p:nvSpPr>
            <p:spPr bwMode="auto">
              <a:xfrm>
                <a:off x="7561263" y="-546100"/>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grpSp>
      </p:grpSp>
      <p:sp>
        <p:nvSpPr>
          <p:cNvPr id="73" name="TextBox 72">
            <a:extLst>
              <a:ext uri="{FF2B5EF4-FFF2-40B4-BE49-F238E27FC236}">
                <a16:creationId xmlns:a16="http://schemas.microsoft.com/office/drawing/2014/main" id="{8A55879E-5B7D-481A-9DF7-B7C62E87CC2D}"/>
              </a:ext>
            </a:extLst>
          </p:cNvPr>
          <p:cNvSpPr txBox="1"/>
          <p:nvPr/>
        </p:nvSpPr>
        <p:spPr>
          <a:xfrm>
            <a:off x="742599" y="2826656"/>
            <a:ext cx="2290691" cy="369332"/>
          </a:xfrm>
          <a:prstGeom prst="rect">
            <a:avLst/>
          </a:prstGeom>
          <a:noFill/>
        </p:spPr>
        <p:txBody>
          <a:bodyPr wrap="none" lIns="0" tIns="0" rIns="0" bIns="0" rtlCol="0">
            <a:spAutoFit/>
          </a:bodyPr>
          <a:lstStyle/>
          <a:p>
            <a:pPr algn="ctr" defTabSz="914354">
              <a:defRPr/>
            </a:pPr>
            <a:r>
              <a:rPr lang="en-US" sz="2400" b="1" dirty="0">
                <a:solidFill>
                  <a:prstClr val="black">
                    <a:lumMod val="65000"/>
                    <a:lumOff val="35000"/>
                  </a:prstClr>
                </a:solidFill>
                <a:latin typeface="Arial Narrow" panose="020B0506020102020204" pitchFamily="34" charset="0"/>
              </a:rPr>
              <a:t>CLOUD ENABLING</a:t>
            </a:r>
          </a:p>
        </p:txBody>
      </p:sp>
      <p:grpSp>
        <p:nvGrpSpPr>
          <p:cNvPr id="74" name="Group 5">
            <a:extLst>
              <a:ext uri="{FF2B5EF4-FFF2-40B4-BE49-F238E27FC236}">
                <a16:creationId xmlns:a16="http://schemas.microsoft.com/office/drawing/2014/main" id="{3D900E5C-A5E1-4DE3-8165-F5A1D83B05CB}"/>
              </a:ext>
            </a:extLst>
          </p:cNvPr>
          <p:cNvGrpSpPr/>
          <p:nvPr/>
        </p:nvGrpSpPr>
        <p:grpSpPr>
          <a:xfrm>
            <a:off x="4254010" y="1777621"/>
            <a:ext cx="889052" cy="889051"/>
            <a:chOff x="2897141" y="1920025"/>
            <a:chExt cx="1073870" cy="1073870"/>
          </a:xfrm>
        </p:grpSpPr>
        <p:sp>
          <p:nvSpPr>
            <p:cNvPr id="75" name="Oval 74">
              <a:extLst>
                <a:ext uri="{FF2B5EF4-FFF2-40B4-BE49-F238E27FC236}">
                  <a16:creationId xmlns:a16="http://schemas.microsoft.com/office/drawing/2014/main" id="{A7334811-8FD9-4CD2-86B8-A39E6A96EC5A}"/>
                </a:ext>
              </a:extLst>
            </p:cNvPr>
            <p:cNvSpPr/>
            <p:nvPr/>
          </p:nvSpPr>
          <p:spPr>
            <a:xfrm>
              <a:off x="2897141" y="1920025"/>
              <a:ext cx="1073870" cy="1073870"/>
            </a:xfrm>
            <a:prstGeom prst="ellipse">
              <a:avLst/>
            </a:prstGeom>
            <a:solidFill>
              <a:sysClr val="window" lastClr="FFFFFF">
                <a:alpha val="19000"/>
              </a:sysClr>
            </a:solidFill>
            <a:ln w="38100" cap="flat" cmpd="sng" algn="ctr">
              <a:solidFill>
                <a:srgbClr val="ED7D31"/>
              </a:solidFill>
              <a:prstDash val="solid"/>
              <a:miter lim="800000"/>
            </a:ln>
            <a:effectLst>
              <a:outerShdw blurRad="50800" dist="38100" dir="5400000" algn="t" rotWithShape="0">
                <a:prstClr val="black">
                  <a:alpha val="7000"/>
                </a:prstClr>
              </a:outerShdw>
            </a:effectLst>
          </p:spPr>
          <p:txBody>
            <a:bodyPr rtlCol="0" anchor="ctr"/>
            <a:lstStyle/>
            <a:p>
              <a:pPr algn="ctr" defTabSz="914354">
                <a:defRPr/>
              </a:pPr>
              <a:endParaRPr lang="en-US" sz="2400" dirty="0">
                <a:solidFill>
                  <a:prstClr val="black"/>
                </a:solidFill>
                <a:latin typeface="Calibri" panose="020F0502020204030204"/>
              </a:endParaRPr>
            </a:p>
          </p:txBody>
        </p:sp>
        <p:grpSp>
          <p:nvGrpSpPr>
            <p:cNvPr id="76" name="Group 90">
              <a:extLst>
                <a:ext uri="{FF2B5EF4-FFF2-40B4-BE49-F238E27FC236}">
                  <a16:creationId xmlns:a16="http://schemas.microsoft.com/office/drawing/2014/main" id="{FDAF5F23-EE58-4FDD-9729-B794D228B3D3}"/>
                </a:ext>
              </a:extLst>
            </p:cNvPr>
            <p:cNvGrpSpPr/>
            <p:nvPr/>
          </p:nvGrpSpPr>
          <p:grpSpPr>
            <a:xfrm>
              <a:off x="3035988" y="2197313"/>
              <a:ext cx="796177" cy="519298"/>
              <a:chOff x="7699375" y="-668338"/>
              <a:chExt cx="1027113" cy="669926"/>
            </a:xfrm>
            <a:solidFill>
              <a:sysClr val="window" lastClr="FFFFFF"/>
            </a:solidFill>
          </p:grpSpPr>
          <p:sp>
            <p:nvSpPr>
              <p:cNvPr id="77" name="Freeform 20">
                <a:extLst>
                  <a:ext uri="{FF2B5EF4-FFF2-40B4-BE49-F238E27FC236}">
                    <a16:creationId xmlns:a16="http://schemas.microsoft.com/office/drawing/2014/main" id="{C65C1BEB-8842-464C-A36C-1FF4D86DC5FA}"/>
                  </a:ext>
                </a:extLst>
              </p:cNvPr>
              <p:cNvSpPr>
                <a:spLocks noEditPoints="1"/>
              </p:cNvSpPr>
              <p:nvPr/>
            </p:nvSpPr>
            <p:spPr bwMode="auto">
              <a:xfrm>
                <a:off x="8621713" y="-396875"/>
                <a:ext cx="104775" cy="109538"/>
              </a:xfrm>
              <a:custGeom>
                <a:avLst/>
                <a:gdLst>
                  <a:gd name="T0" fmla="*/ 34 w 66"/>
                  <a:gd name="T1" fmla="*/ 0 h 69"/>
                  <a:gd name="T2" fmla="*/ 25 w 66"/>
                  <a:gd name="T3" fmla="*/ 26 h 69"/>
                  <a:gd name="T4" fmla="*/ 0 w 66"/>
                  <a:gd name="T5" fmla="*/ 35 h 69"/>
                  <a:gd name="T6" fmla="*/ 25 w 66"/>
                  <a:gd name="T7" fmla="*/ 43 h 69"/>
                  <a:gd name="T8" fmla="*/ 34 w 66"/>
                  <a:gd name="T9" fmla="*/ 69 h 69"/>
                  <a:gd name="T10" fmla="*/ 40 w 66"/>
                  <a:gd name="T11" fmla="*/ 43 h 69"/>
                  <a:gd name="T12" fmla="*/ 66 w 66"/>
                  <a:gd name="T13" fmla="*/ 35 h 69"/>
                  <a:gd name="T14" fmla="*/ 40 w 66"/>
                  <a:gd name="T15" fmla="*/ 26 h 69"/>
                  <a:gd name="T16" fmla="*/ 34 w 66"/>
                  <a:gd name="T17" fmla="*/ 0 h 69"/>
                  <a:gd name="T18" fmla="*/ 34 w 66"/>
                  <a:gd name="T19" fmla="*/ 0 h 69"/>
                  <a:gd name="T20" fmla="*/ 34 w 66"/>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9">
                    <a:moveTo>
                      <a:pt x="34" y="0"/>
                    </a:moveTo>
                    <a:lnTo>
                      <a:pt x="25" y="26"/>
                    </a:lnTo>
                    <a:lnTo>
                      <a:pt x="0" y="35"/>
                    </a:lnTo>
                    <a:lnTo>
                      <a:pt x="25" y="43"/>
                    </a:lnTo>
                    <a:lnTo>
                      <a:pt x="34" y="69"/>
                    </a:lnTo>
                    <a:lnTo>
                      <a:pt x="40" y="43"/>
                    </a:lnTo>
                    <a:lnTo>
                      <a:pt x="66" y="35"/>
                    </a:lnTo>
                    <a:lnTo>
                      <a:pt x="40" y="26"/>
                    </a:lnTo>
                    <a:lnTo>
                      <a:pt x="34" y="0"/>
                    </a:lnTo>
                    <a:close/>
                    <a:moveTo>
                      <a:pt x="34" y="0"/>
                    </a:moveTo>
                    <a:lnTo>
                      <a:pt x="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78" name="Freeform 21">
                <a:extLst>
                  <a:ext uri="{FF2B5EF4-FFF2-40B4-BE49-F238E27FC236}">
                    <a16:creationId xmlns:a16="http://schemas.microsoft.com/office/drawing/2014/main" id="{4106C663-72CC-4193-A0D6-7BE6CCCB89C3}"/>
                  </a:ext>
                </a:extLst>
              </p:cNvPr>
              <p:cNvSpPr>
                <a:spLocks noEditPoints="1"/>
              </p:cNvSpPr>
              <p:nvPr/>
            </p:nvSpPr>
            <p:spPr bwMode="auto">
              <a:xfrm>
                <a:off x="8621713" y="-396875"/>
                <a:ext cx="104775" cy="109538"/>
              </a:xfrm>
              <a:custGeom>
                <a:avLst/>
                <a:gdLst>
                  <a:gd name="T0" fmla="*/ 34 w 66"/>
                  <a:gd name="T1" fmla="*/ 0 h 69"/>
                  <a:gd name="T2" fmla="*/ 25 w 66"/>
                  <a:gd name="T3" fmla="*/ 26 h 69"/>
                  <a:gd name="T4" fmla="*/ 0 w 66"/>
                  <a:gd name="T5" fmla="*/ 35 h 69"/>
                  <a:gd name="T6" fmla="*/ 25 w 66"/>
                  <a:gd name="T7" fmla="*/ 43 h 69"/>
                  <a:gd name="T8" fmla="*/ 34 w 66"/>
                  <a:gd name="T9" fmla="*/ 69 h 69"/>
                  <a:gd name="T10" fmla="*/ 40 w 66"/>
                  <a:gd name="T11" fmla="*/ 43 h 69"/>
                  <a:gd name="T12" fmla="*/ 66 w 66"/>
                  <a:gd name="T13" fmla="*/ 35 h 69"/>
                  <a:gd name="T14" fmla="*/ 40 w 66"/>
                  <a:gd name="T15" fmla="*/ 26 h 69"/>
                  <a:gd name="T16" fmla="*/ 34 w 66"/>
                  <a:gd name="T17" fmla="*/ 0 h 69"/>
                  <a:gd name="T18" fmla="*/ 34 w 66"/>
                  <a:gd name="T19" fmla="*/ 0 h 69"/>
                  <a:gd name="T20" fmla="*/ 34 w 66"/>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9">
                    <a:moveTo>
                      <a:pt x="34" y="0"/>
                    </a:moveTo>
                    <a:lnTo>
                      <a:pt x="25" y="26"/>
                    </a:lnTo>
                    <a:lnTo>
                      <a:pt x="0" y="35"/>
                    </a:lnTo>
                    <a:lnTo>
                      <a:pt x="25" y="43"/>
                    </a:lnTo>
                    <a:lnTo>
                      <a:pt x="34" y="69"/>
                    </a:lnTo>
                    <a:lnTo>
                      <a:pt x="40" y="43"/>
                    </a:lnTo>
                    <a:lnTo>
                      <a:pt x="66" y="35"/>
                    </a:lnTo>
                    <a:lnTo>
                      <a:pt x="40" y="26"/>
                    </a:lnTo>
                    <a:lnTo>
                      <a:pt x="34" y="0"/>
                    </a:lnTo>
                    <a:moveTo>
                      <a:pt x="34" y="0"/>
                    </a:moveTo>
                    <a:lnTo>
                      <a:pt x="34" y="0"/>
                    </a:ln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79" name="Freeform 22">
                <a:extLst>
                  <a:ext uri="{FF2B5EF4-FFF2-40B4-BE49-F238E27FC236}">
                    <a16:creationId xmlns:a16="http://schemas.microsoft.com/office/drawing/2014/main" id="{646075C9-2325-4713-BE92-234BAD541590}"/>
                  </a:ext>
                </a:extLst>
              </p:cNvPr>
              <p:cNvSpPr>
                <a:spLocks noEditPoints="1"/>
              </p:cNvSpPr>
              <p:nvPr/>
            </p:nvSpPr>
            <p:spPr bwMode="auto">
              <a:xfrm>
                <a:off x="8431213" y="-531813"/>
                <a:ext cx="215900" cy="215900"/>
              </a:xfrm>
              <a:custGeom>
                <a:avLst/>
                <a:gdLst>
                  <a:gd name="T0" fmla="*/ 84 w 136"/>
                  <a:gd name="T1" fmla="*/ 52 h 136"/>
                  <a:gd name="T2" fmla="*/ 68 w 136"/>
                  <a:gd name="T3" fmla="*/ 0 h 136"/>
                  <a:gd name="T4" fmla="*/ 53 w 136"/>
                  <a:gd name="T5" fmla="*/ 52 h 136"/>
                  <a:gd name="T6" fmla="*/ 0 w 136"/>
                  <a:gd name="T7" fmla="*/ 69 h 136"/>
                  <a:gd name="T8" fmla="*/ 53 w 136"/>
                  <a:gd name="T9" fmla="*/ 84 h 136"/>
                  <a:gd name="T10" fmla="*/ 68 w 136"/>
                  <a:gd name="T11" fmla="*/ 136 h 136"/>
                  <a:gd name="T12" fmla="*/ 84 w 136"/>
                  <a:gd name="T13" fmla="*/ 84 h 136"/>
                  <a:gd name="T14" fmla="*/ 136 w 136"/>
                  <a:gd name="T15" fmla="*/ 69 h 136"/>
                  <a:gd name="T16" fmla="*/ 84 w 136"/>
                  <a:gd name="T17" fmla="*/ 52 h 136"/>
                  <a:gd name="T18" fmla="*/ 84 w 136"/>
                  <a:gd name="T19" fmla="*/ 52 h 136"/>
                  <a:gd name="T20" fmla="*/ 84 w 136"/>
                  <a:gd name="T21" fmla="*/ 5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 h="136">
                    <a:moveTo>
                      <a:pt x="84" y="52"/>
                    </a:moveTo>
                    <a:lnTo>
                      <a:pt x="68" y="0"/>
                    </a:lnTo>
                    <a:lnTo>
                      <a:pt x="53" y="52"/>
                    </a:lnTo>
                    <a:lnTo>
                      <a:pt x="0" y="69"/>
                    </a:lnTo>
                    <a:lnTo>
                      <a:pt x="53" y="84"/>
                    </a:lnTo>
                    <a:lnTo>
                      <a:pt x="68" y="136"/>
                    </a:lnTo>
                    <a:lnTo>
                      <a:pt x="84" y="84"/>
                    </a:lnTo>
                    <a:lnTo>
                      <a:pt x="136" y="69"/>
                    </a:lnTo>
                    <a:lnTo>
                      <a:pt x="84" y="52"/>
                    </a:lnTo>
                    <a:close/>
                    <a:moveTo>
                      <a:pt x="84" y="52"/>
                    </a:moveTo>
                    <a:lnTo>
                      <a:pt x="8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0" name="Freeform 23">
                <a:extLst>
                  <a:ext uri="{FF2B5EF4-FFF2-40B4-BE49-F238E27FC236}">
                    <a16:creationId xmlns:a16="http://schemas.microsoft.com/office/drawing/2014/main" id="{EA1E14C9-8E9A-4E5D-80BC-71ADB858FA83}"/>
                  </a:ext>
                </a:extLst>
              </p:cNvPr>
              <p:cNvSpPr>
                <a:spLocks noEditPoints="1"/>
              </p:cNvSpPr>
              <p:nvPr/>
            </p:nvSpPr>
            <p:spPr bwMode="auto">
              <a:xfrm>
                <a:off x="8431213" y="-531813"/>
                <a:ext cx="215900" cy="215900"/>
              </a:xfrm>
              <a:custGeom>
                <a:avLst/>
                <a:gdLst>
                  <a:gd name="T0" fmla="*/ 84 w 136"/>
                  <a:gd name="T1" fmla="*/ 52 h 136"/>
                  <a:gd name="T2" fmla="*/ 68 w 136"/>
                  <a:gd name="T3" fmla="*/ 0 h 136"/>
                  <a:gd name="T4" fmla="*/ 53 w 136"/>
                  <a:gd name="T5" fmla="*/ 52 h 136"/>
                  <a:gd name="T6" fmla="*/ 0 w 136"/>
                  <a:gd name="T7" fmla="*/ 69 h 136"/>
                  <a:gd name="T8" fmla="*/ 53 w 136"/>
                  <a:gd name="T9" fmla="*/ 84 h 136"/>
                  <a:gd name="T10" fmla="*/ 68 w 136"/>
                  <a:gd name="T11" fmla="*/ 136 h 136"/>
                  <a:gd name="T12" fmla="*/ 84 w 136"/>
                  <a:gd name="T13" fmla="*/ 84 h 136"/>
                  <a:gd name="T14" fmla="*/ 136 w 136"/>
                  <a:gd name="T15" fmla="*/ 69 h 136"/>
                  <a:gd name="T16" fmla="*/ 84 w 136"/>
                  <a:gd name="T17" fmla="*/ 52 h 136"/>
                  <a:gd name="T18" fmla="*/ 84 w 136"/>
                  <a:gd name="T19" fmla="*/ 52 h 136"/>
                  <a:gd name="T20" fmla="*/ 84 w 136"/>
                  <a:gd name="T21" fmla="*/ 5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 h="136">
                    <a:moveTo>
                      <a:pt x="84" y="52"/>
                    </a:moveTo>
                    <a:lnTo>
                      <a:pt x="68" y="0"/>
                    </a:lnTo>
                    <a:lnTo>
                      <a:pt x="53" y="52"/>
                    </a:lnTo>
                    <a:lnTo>
                      <a:pt x="0" y="69"/>
                    </a:lnTo>
                    <a:lnTo>
                      <a:pt x="53" y="84"/>
                    </a:lnTo>
                    <a:lnTo>
                      <a:pt x="68" y="136"/>
                    </a:lnTo>
                    <a:lnTo>
                      <a:pt x="84" y="84"/>
                    </a:lnTo>
                    <a:lnTo>
                      <a:pt x="136" y="69"/>
                    </a:lnTo>
                    <a:lnTo>
                      <a:pt x="84" y="52"/>
                    </a:lnTo>
                    <a:moveTo>
                      <a:pt x="84" y="52"/>
                    </a:moveTo>
                    <a:lnTo>
                      <a:pt x="84" y="52"/>
                    </a:ln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1" name="Freeform 24">
                <a:extLst>
                  <a:ext uri="{FF2B5EF4-FFF2-40B4-BE49-F238E27FC236}">
                    <a16:creationId xmlns:a16="http://schemas.microsoft.com/office/drawing/2014/main" id="{8F2F4947-A7FB-45B3-B582-19E998134179}"/>
                  </a:ext>
                </a:extLst>
              </p:cNvPr>
              <p:cNvSpPr>
                <a:spLocks noEditPoints="1"/>
              </p:cNvSpPr>
              <p:nvPr/>
            </p:nvSpPr>
            <p:spPr bwMode="auto">
              <a:xfrm>
                <a:off x="8080375" y="-668338"/>
                <a:ext cx="107950" cy="107950"/>
              </a:xfrm>
              <a:custGeom>
                <a:avLst/>
                <a:gdLst>
                  <a:gd name="T0" fmla="*/ 26 w 68"/>
                  <a:gd name="T1" fmla="*/ 42 h 68"/>
                  <a:gd name="T2" fmla="*/ 34 w 68"/>
                  <a:gd name="T3" fmla="*/ 68 h 68"/>
                  <a:gd name="T4" fmla="*/ 42 w 68"/>
                  <a:gd name="T5" fmla="*/ 42 h 68"/>
                  <a:gd name="T6" fmla="*/ 68 w 68"/>
                  <a:gd name="T7" fmla="*/ 34 h 68"/>
                  <a:gd name="T8" fmla="*/ 42 w 68"/>
                  <a:gd name="T9" fmla="*/ 26 h 68"/>
                  <a:gd name="T10" fmla="*/ 34 w 68"/>
                  <a:gd name="T11" fmla="*/ 0 h 68"/>
                  <a:gd name="T12" fmla="*/ 26 w 68"/>
                  <a:gd name="T13" fmla="*/ 26 h 68"/>
                  <a:gd name="T14" fmla="*/ 0 w 68"/>
                  <a:gd name="T15" fmla="*/ 34 h 68"/>
                  <a:gd name="T16" fmla="*/ 26 w 68"/>
                  <a:gd name="T17" fmla="*/ 42 h 68"/>
                  <a:gd name="T18" fmla="*/ 26 w 68"/>
                  <a:gd name="T19" fmla="*/ 42 h 68"/>
                  <a:gd name="T20" fmla="*/ 26 w 68"/>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26" y="42"/>
                    </a:moveTo>
                    <a:lnTo>
                      <a:pt x="34" y="68"/>
                    </a:lnTo>
                    <a:lnTo>
                      <a:pt x="42" y="42"/>
                    </a:lnTo>
                    <a:lnTo>
                      <a:pt x="68" y="34"/>
                    </a:lnTo>
                    <a:lnTo>
                      <a:pt x="42" y="26"/>
                    </a:lnTo>
                    <a:lnTo>
                      <a:pt x="34" y="0"/>
                    </a:lnTo>
                    <a:lnTo>
                      <a:pt x="26" y="26"/>
                    </a:lnTo>
                    <a:lnTo>
                      <a:pt x="0" y="34"/>
                    </a:lnTo>
                    <a:lnTo>
                      <a:pt x="26" y="42"/>
                    </a:lnTo>
                    <a:close/>
                    <a:moveTo>
                      <a:pt x="26" y="42"/>
                    </a:moveTo>
                    <a:lnTo>
                      <a:pt x="26"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2" name="Freeform 25">
                <a:extLst>
                  <a:ext uri="{FF2B5EF4-FFF2-40B4-BE49-F238E27FC236}">
                    <a16:creationId xmlns:a16="http://schemas.microsoft.com/office/drawing/2014/main" id="{D83711C6-C3F3-40E9-9892-0AC6F6D217ED}"/>
                  </a:ext>
                </a:extLst>
              </p:cNvPr>
              <p:cNvSpPr>
                <a:spLocks noEditPoints="1"/>
              </p:cNvSpPr>
              <p:nvPr/>
            </p:nvSpPr>
            <p:spPr bwMode="auto">
              <a:xfrm>
                <a:off x="8080375" y="-668338"/>
                <a:ext cx="107950" cy="107950"/>
              </a:xfrm>
              <a:custGeom>
                <a:avLst/>
                <a:gdLst>
                  <a:gd name="T0" fmla="*/ 26 w 68"/>
                  <a:gd name="T1" fmla="*/ 42 h 68"/>
                  <a:gd name="T2" fmla="*/ 34 w 68"/>
                  <a:gd name="T3" fmla="*/ 68 h 68"/>
                  <a:gd name="T4" fmla="*/ 42 w 68"/>
                  <a:gd name="T5" fmla="*/ 42 h 68"/>
                  <a:gd name="T6" fmla="*/ 68 w 68"/>
                  <a:gd name="T7" fmla="*/ 34 h 68"/>
                  <a:gd name="T8" fmla="*/ 42 w 68"/>
                  <a:gd name="T9" fmla="*/ 26 h 68"/>
                  <a:gd name="T10" fmla="*/ 34 w 68"/>
                  <a:gd name="T11" fmla="*/ 0 h 68"/>
                  <a:gd name="T12" fmla="*/ 26 w 68"/>
                  <a:gd name="T13" fmla="*/ 26 h 68"/>
                  <a:gd name="T14" fmla="*/ 0 w 68"/>
                  <a:gd name="T15" fmla="*/ 34 h 68"/>
                  <a:gd name="T16" fmla="*/ 26 w 68"/>
                  <a:gd name="T17" fmla="*/ 42 h 68"/>
                  <a:gd name="T18" fmla="*/ 26 w 68"/>
                  <a:gd name="T19" fmla="*/ 42 h 68"/>
                  <a:gd name="T20" fmla="*/ 26 w 68"/>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26" y="42"/>
                    </a:moveTo>
                    <a:lnTo>
                      <a:pt x="34" y="68"/>
                    </a:lnTo>
                    <a:lnTo>
                      <a:pt x="42" y="42"/>
                    </a:lnTo>
                    <a:lnTo>
                      <a:pt x="68" y="34"/>
                    </a:lnTo>
                    <a:lnTo>
                      <a:pt x="42" y="26"/>
                    </a:lnTo>
                    <a:lnTo>
                      <a:pt x="34" y="0"/>
                    </a:lnTo>
                    <a:lnTo>
                      <a:pt x="26" y="26"/>
                    </a:lnTo>
                    <a:lnTo>
                      <a:pt x="0" y="34"/>
                    </a:lnTo>
                    <a:lnTo>
                      <a:pt x="26" y="42"/>
                    </a:lnTo>
                    <a:moveTo>
                      <a:pt x="26" y="42"/>
                    </a:moveTo>
                    <a:lnTo>
                      <a:pt x="26" y="42"/>
                    </a:ln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3" name="Freeform 26">
                <a:extLst>
                  <a:ext uri="{FF2B5EF4-FFF2-40B4-BE49-F238E27FC236}">
                    <a16:creationId xmlns:a16="http://schemas.microsoft.com/office/drawing/2014/main" id="{85B81EC1-6648-451B-8EBA-2FAD0B4CF032}"/>
                  </a:ext>
                </a:extLst>
              </p:cNvPr>
              <p:cNvSpPr>
                <a:spLocks noEditPoints="1"/>
              </p:cNvSpPr>
              <p:nvPr/>
            </p:nvSpPr>
            <p:spPr bwMode="auto">
              <a:xfrm>
                <a:off x="8350250" y="-396875"/>
                <a:ext cx="107950" cy="109538"/>
              </a:xfrm>
              <a:custGeom>
                <a:avLst/>
                <a:gdLst>
                  <a:gd name="T0" fmla="*/ 34 w 68"/>
                  <a:gd name="T1" fmla="*/ 0 h 69"/>
                  <a:gd name="T2" fmla="*/ 26 w 68"/>
                  <a:gd name="T3" fmla="*/ 26 h 69"/>
                  <a:gd name="T4" fmla="*/ 0 w 68"/>
                  <a:gd name="T5" fmla="*/ 35 h 69"/>
                  <a:gd name="T6" fmla="*/ 26 w 68"/>
                  <a:gd name="T7" fmla="*/ 43 h 69"/>
                  <a:gd name="T8" fmla="*/ 34 w 68"/>
                  <a:gd name="T9" fmla="*/ 69 h 69"/>
                  <a:gd name="T10" fmla="*/ 42 w 68"/>
                  <a:gd name="T11" fmla="*/ 43 h 69"/>
                  <a:gd name="T12" fmla="*/ 68 w 68"/>
                  <a:gd name="T13" fmla="*/ 35 h 69"/>
                  <a:gd name="T14" fmla="*/ 42 w 68"/>
                  <a:gd name="T15" fmla="*/ 26 h 69"/>
                  <a:gd name="T16" fmla="*/ 34 w 68"/>
                  <a:gd name="T17" fmla="*/ 0 h 69"/>
                  <a:gd name="T18" fmla="*/ 34 w 68"/>
                  <a:gd name="T19" fmla="*/ 0 h 69"/>
                  <a:gd name="T20" fmla="*/ 34 w 68"/>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9">
                    <a:moveTo>
                      <a:pt x="34" y="0"/>
                    </a:moveTo>
                    <a:lnTo>
                      <a:pt x="26" y="26"/>
                    </a:lnTo>
                    <a:lnTo>
                      <a:pt x="0" y="35"/>
                    </a:lnTo>
                    <a:lnTo>
                      <a:pt x="26" y="43"/>
                    </a:lnTo>
                    <a:lnTo>
                      <a:pt x="34" y="69"/>
                    </a:lnTo>
                    <a:lnTo>
                      <a:pt x="42" y="43"/>
                    </a:lnTo>
                    <a:lnTo>
                      <a:pt x="68" y="35"/>
                    </a:lnTo>
                    <a:lnTo>
                      <a:pt x="42" y="26"/>
                    </a:lnTo>
                    <a:lnTo>
                      <a:pt x="34" y="0"/>
                    </a:lnTo>
                    <a:close/>
                    <a:moveTo>
                      <a:pt x="34" y="0"/>
                    </a:moveTo>
                    <a:lnTo>
                      <a:pt x="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4" name="Freeform 27">
                <a:extLst>
                  <a:ext uri="{FF2B5EF4-FFF2-40B4-BE49-F238E27FC236}">
                    <a16:creationId xmlns:a16="http://schemas.microsoft.com/office/drawing/2014/main" id="{7113C99A-88A7-44A5-8093-AFE342CB5BF7}"/>
                  </a:ext>
                </a:extLst>
              </p:cNvPr>
              <p:cNvSpPr>
                <a:spLocks noEditPoints="1"/>
              </p:cNvSpPr>
              <p:nvPr/>
            </p:nvSpPr>
            <p:spPr bwMode="auto">
              <a:xfrm>
                <a:off x="8350250" y="-396875"/>
                <a:ext cx="107950" cy="109538"/>
              </a:xfrm>
              <a:custGeom>
                <a:avLst/>
                <a:gdLst>
                  <a:gd name="T0" fmla="*/ 34 w 68"/>
                  <a:gd name="T1" fmla="*/ 0 h 69"/>
                  <a:gd name="T2" fmla="*/ 26 w 68"/>
                  <a:gd name="T3" fmla="*/ 26 h 69"/>
                  <a:gd name="T4" fmla="*/ 0 w 68"/>
                  <a:gd name="T5" fmla="*/ 35 h 69"/>
                  <a:gd name="T6" fmla="*/ 26 w 68"/>
                  <a:gd name="T7" fmla="*/ 43 h 69"/>
                  <a:gd name="T8" fmla="*/ 34 w 68"/>
                  <a:gd name="T9" fmla="*/ 69 h 69"/>
                  <a:gd name="T10" fmla="*/ 42 w 68"/>
                  <a:gd name="T11" fmla="*/ 43 h 69"/>
                  <a:gd name="T12" fmla="*/ 68 w 68"/>
                  <a:gd name="T13" fmla="*/ 35 h 69"/>
                  <a:gd name="T14" fmla="*/ 42 w 68"/>
                  <a:gd name="T15" fmla="*/ 26 h 69"/>
                  <a:gd name="T16" fmla="*/ 34 w 68"/>
                  <a:gd name="T17" fmla="*/ 0 h 69"/>
                  <a:gd name="T18" fmla="*/ 34 w 68"/>
                  <a:gd name="T19" fmla="*/ 0 h 69"/>
                  <a:gd name="T20" fmla="*/ 34 w 68"/>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9">
                    <a:moveTo>
                      <a:pt x="34" y="0"/>
                    </a:moveTo>
                    <a:lnTo>
                      <a:pt x="26" y="26"/>
                    </a:lnTo>
                    <a:lnTo>
                      <a:pt x="0" y="35"/>
                    </a:lnTo>
                    <a:lnTo>
                      <a:pt x="26" y="43"/>
                    </a:lnTo>
                    <a:lnTo>
                      <a:pt x="34" y="69"/>
                    </a:lnTo>
                    <a:lnTo>
                      <a:pt x="42" y="43"/>
                    </a:lnTo>
                    <a:lnTo>
                      <a:pt x="68" y="35"/>
                    </a:lnTo>
                    <a:lnTo>
                      <a:pt x="42" y="26"/>
                    </a:lnTo>
                    <a:lnTo>
                      <a:pt x="34" y="0"/>
                    </a:lnTo>
                    <a:moveTo>
                      <a:pt x="34" y="0"/>
                    </a:moveTo>
                    <a:lnTo>
                      <a:pt x="34" y="0"/>
                    </a:ln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5" name="Freeform 28">
                <a:extLst>
                  <a:ext uri="{FF2B5EF4-FFF2-40B4-BE49-F238E27FC236}">
                    <a16:creationId xmlns:a16="http://schemas.microsoft.com/office/drawing/2014/main" id="{8C7DD9EC-F21D-4ECF-9530-0C4B46289521}"/>
                  </a:ext>
                </a:extLst>
              </p:cNvPr>
              <p:cNvSpPr>
                <a:spLocks noEditPoints="1"/>
              </p:cNvSpPr>
              <p:nvPr/>
            </p:nvSpPr>
            <p:spPr bwMode="auto">
              <a:xfrm>
                <a:off x="7967663" y="-450850"/>
                <a:ext cx="107950" cy="109538"/>
              </a:xfrm>
              <a:custGeom>
                <a:avLst/>
                <a:gdLst>
                  <a:gd name="T0" fmla="*/ 34 w 68"/>
                  <a:gd name="T1" fmla="*/ 0 h 69"/>
                  <a:gd name="T2" fmla="*/ 26 w 68"/>
                  <a:gd name="T3" fmla="*/ 26 h 69"/>
                  <a:gd name="T4" fmla="*/ 0 w 68"/>
                  <a:gd name="T5" fmla="*/ 34 h 69"/>
                  <a:gd name="T6" fmla="*/ 26 w 68"/>
                  <a:gd name="T7" fmla="*/ 42 h 69"/>
                  <a:gd name="T8" fmla="*/ 34 w 68"/>
                  <a:gd name="T9" fmla="*/ 69 h 69"/>
                  <a:gd name="T10" fmla="*/ 42 w 68"/>
                  <a:gd name="T11" fmla="*/ 42 h 69"/>
                  <a:gd name="T12" fmla="*/ 68 w 68"/>
                  <a:gd name="T13" fmla="*/ 34 h 69"/>
                  <a:gd name="T14" fmla="*/ 42 w 68"/>
                  <a:gd name="T15" fmla="*/ 26 h 69"/>
                  <a:gd name="T16" fmla="*/ 34 w 68"/>
                  <a:gd name="T17" fmla="*/ 0 h 69"/>
                  <a:gd name="T18" fmla="*/ 34 w 68"/>
                  <a:gd name="T19" fmla="*/ 0 h 69"/>
                  <a:gd name="T20" fmla="*/ 34 w 68"/>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9">
                    <a:moveTo>
                      <a:pt x="34" y="0"/>
                    </a:moveTo>
                    <a:lnTo>
                      <a:pt x="26" y="26"/>
                    </a:lnTo>
                    <a:lnTo>
                      <a:pt x="0" y="34"/>
                    </a:lnTo>
                    <a:lnTo>
                      <a:pt x="26" y="42"/>
                    </a:lnTo>
                    <a:lnTo>
                      <a:pt x="34" y="69"/>
                    </a:lnTo>
                    <a:lnTo>
                      <a:pt x="42" y="42"/>
                    </a:lnTo>
                    <a:lnTo>
                      <a:pt x="68" y="34"/>
                    </a:lnTo>
                    <a:lnTo>
                      <a:pt x="42" y="26"/>
                    </a:lnTo>
                    <a:lnTo>
                      <a:pt x="34" y="0"/>
                    </a:lnTo>
                    <a:close/>
                    <a:moveTo>
                      <a:pt x="34" y="0"/>
                    </a:moveTo>
                    <a:lnTo>
                      <a:pt x="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6" name="Freeform 29">
                <a:extLst>
                  <a:ext uri="{FF2B5EF4-FFF2-40B4-BE49-F238E27FC236}">
                    <a16:creationId xmlns:a16="http://schemas.microsoft.com/office/drawing/2014/main" id="{FF4D3D55-3AA2-45E2-8A83-56BE0AD953B6}"/>
                  </a:ext>
                </a:extLst>
              </p:cNvPr>
              <p:cNvSpPr>
                <a:spLocks noEditPoints="1"/>
              </p:cNvSpPr>
              <p:nvPr/>
            </p:nvSpPr>
            <p:spPr bwMode="auto">
              <a:xfrm>
                <a:off x="7967663" y="-450850"/>
                <a:ext cx="107950" cy="109538"/>
              </a:xfrm>
              <a:custGeom>
                <a:avLst/>
                <a:gdLst>
                  <a:gd name="T0" fmla="*/ 34 w 68"/>
                  <a:gd name="T1" fmla="*/ 0 h 69"/>
                  <a:gd name="T2" fmla="*/ 26 w 68"/>
                  <a:gd name="T3" fmla="*/ 26 h 69"/>
                  <a:gd name="T4" fmla="*/ 0 w 68"/>
                  <a:gd name="T5" fmla="*/ 34 h 69"/>
                  <a:gd name="T6" fmla="*/ 26 w 68"/>
                  <a:gd name="T7" fmla="*/ 42 h 69"/>
                  <a:gd name="T8" fmla="*/ 34 w 68"/>
                  <a:gd name="T9" fmla="*/ 69 h 69"/>
                  <a:gd name="T10" fmla="*/ 42 w 68"/>
                  <a:gd name="T11" fmla="*/ 42 h 69"/>
                  <a:gd name="T12" fmla="*/ 68 w 68"/>
                  <a:gd name="T13" fmla="*/ 34 h 69"/>
                  <a:gd name="T14" fmla="*/ 42 w 68"/>
                  <a:gd name="T15" fmla="*/ 26 h 69"/>
                  <a:gd name="T16" fmla="*/ 34 w 68"/>
                  <a:gd name="T17" fmla="*/ 0 h 69"/>
                  <a:gd name="T18" fmla="*/ 34 w 68"/>
                  <a:gd name="T19" fmla="*/ 0 h 69"/>
                  <a:gd name="T20" fmla="*/ 34 w 68"/>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9">
                    <a:moveTo>
                      <a:pt x="34" y="0"/>
                    </a:moveTo>
                    <a:lnTo>
                      <a:pt x="26" y="26"/>
                    </a:lnTo>
                    <a:lnTo>
                      <a:pt x="0" y="34"/>
                    </a:lnTo>
                    <a:lnTo>
                      <a:pt x="26" y="42"/>
                    </a:lnTo>
                    <a:lnTo>
                      <a:pt x="34" y="69"/>
                    </a:lnTo>
                    <a:lnTo>
                      <a:pt x="42" y="42"/>
                    </a:lnTo>
                    <a:lnTo>
                      <a:pt x="68" y="34"/>
                    </a:lnTo>
                    <a:lnTo>
                      <a:pt x="42" y="26"/>
                    </a:lnTo>
                    <a:lnTo>
                      <a:pt x="34" y="0"/>
                    </a:lnTo>
                    <a:moveTo>
                      <a:pt x="34" y="0"/>
                    </a:moveTo>
                    <a:lnTo>
                      <a:pt x="34" y="0"/>
                    </a:ln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7" name="Freeform 30">
                <a:extLst>
                  <a:ext uri="{FF2B5EF4-FFF2-40B4-BE49-F238E27FC236}">
                    <a16:creationId xmlns:a16="http://schemas.microsoft.com/office/drawing/2014/main" id="{5AE26781-5C8D-4BEB-8407-84505659947F}"/>
                  </a:ext>
                </a:extLst>
              </p:cNvPr>
              <p:cNvSpPr>
                <a:spLocks noEditPoints="1"/>
              </p:cNvSpPr>
              <p:nvPr/>
            </p:nvSpPr>
            <p:spPr bwMode="auto">
              <a:xfrm>
                <a:off x="7778750" y="-585788"/>
                <a:ext cx="217488" cy="215900"/>
              </a:xfrm>
              <a:custGeom>
                <a:avLst/>
                <a:gdLst>
                  <a:gd name="T0" fmla="*/ 84 w 137"/>
                  <a:gd name="T1" fmla="*/ 52 h 136"/>
                  <a:gd name="T2" fmla="*/ 69 w 137"/>
                  <a:gd name="T3" fmla="*/ 0 h 136"/>
                  <a:gd name="T4" fmla="*/ 52 w 137"/>
                  <a:gd name="T5" fmla="*/ 52 h 136"/>
                  <a:gd name="T6" fmla="*/ 0 w 137"/>
                  <a:gd name="T7" fmla="*/ 68 h 136"/>
                  <a:gd name="T8" fmla="*/ 52 w 137"/>
                  <a:gd name="T9" fmla="*/ 84 h 136"/>
                  <a:gd name="T10" fmla="*/ 69 w 137"/>
                  <a:gd name="T11" fmla="*/ 136 h 136"/>
                  <a:gd name="T12" fmla="*/ 84 w 137"/>
                  <a:gd name="T13" fmla="*/ 84 h 136"/>
                  <a:gd name="T14" fmla="*/ 137 w 137"/>
                  <a:gd name="T15" fmla="*/ 68 h 136"/>
                  <a:gd name="T16" fmla="*/ 84 w 137"/>
                  <a:gd name="T17" fmla="*/ 52 h 136"/>
                  <a:gd name="T18" fmla="*/ 84 w 137"/>
                  <a:gd name="T19" fmla="*/ 52 h 136"/>
                  <a:gd name="T20" fmla="*/ 84 w 137"/>
                  <a:gd name="T21" fmla="*/ 5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36">
                    <a:moveTo>
                      <a:pt x="84" y="52"/>
                    </a:moveTo>
                    <a:lnTo>
                      <a:pt x="69" y="0"/>
                    </a:lnTo>
                    <a:lnTo>
                      <a:pt x="52" y="52"/>
                    </a:lnTo>
                    <a:lnTo>
                      <a:pt x="0" y="68"/>
                    </a:lnTo>
                    <a:lnTo>
                      <a:pt x="52" y="84"/>
                    </a:lnTo>
                    <a:lnTo>
                      <a:pt x="69" y="136"/>
                    </a:lnTo>
                    <a:lnTo>
                      <a:pt x="84" y="84"/>
                    </a:lnTo>
                    <a:lnTo>
                      <a:pt x="137" y="68"/>
                    </a:lnTo>
                    <a:lnTo>
                      <a:pt x="84" y="52"/>
                    </a:lnTo>
                    <a:close/>
                    <a:moveTo>
                      <a:pt x="84" y="52"/>
                    </a:moveTo>
                    <a:lnTo>
                      <a:pt x="8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8" name="Freeform 31">
                <a:extLst>
                  <a:ext uri="{FF2B5EF4-FFF2-40B4-BE49-F238E27FC236}">
                    <a16:creationId xmlns:a16="http://schemas.microsoft.com/office/drawing/2014/main" id="{EE4157A2-6BBE-4869-AC99-74751AA6A54C}"/>
                  </a:ext>
                </a:extLst>
              </p:cNvPr>
              <p:cNvSpPr>
                <a:spLocks noEditPoints="1"/>
              </p:cNvSpPr>
              <p:nvPr/>
            </p:nvSpPr>
            <p:spPr bwMode="auto">
              <a:xfrm>
                <a:off x="7778750" y="-585788"/>
                <a:ext cx="217488" cy="215900"/>
              </a:xfrm>
              <a:custGeom>
                <a:avLst/>
                <a:gdLst>
                  <a:gd name="T0" fmla="*/ 84 w 137"/>
                  <a:gd name="T1" fmla="*/ 52 h 136"/>
                  <a:gd name="T2" fmla="*/ 69 w 137"/>
                  <a:gd name="T3" fmla="*/ 0 h 136"/>
                  <a:gd name="T4" fmla="*/ 52 w 137"/>
                  <a:gd name="T5" fmla="*/ 52 h 136"/>
                  <a:gd name="T6" fmla="*/ 0 w 137"/>
                  <a:gd name="T7" fmla="*/ 68 h 136"/>
                  <a:gd name="T8" fmla="*/ 52 w 137"/>
                  <a:gd name="T9" fmla="*/ 84 h 136"/>
                  <a:gd name="T10" fmla="*/ 69 w 137"/>
                  <a:gd name="T11" fmla="*/ 136 h 136"/>
                  <a:gd name="T12" fmla="*/ 84 w 137"/>
                  <a:gd name="T13" fmla="*/ 84 h 136"/>
                  <a:gd name="T14" fmla="*/ 137 w 137"/>
                  <a:gd name="T15" fmla="*/ 68 h 136"/>
                  <a:gd name="T16" fmla="*/ 84 w 137"/>
                  <a:gd name="T17" fmla="*/ 52 h 136"/>
                  <a:gd name="T18" fmla="*/ 84 w 137"/>
                  <a:gd name="T19" fmla="*/ 52 h 136"/>
                  <a:gd name="T20" fmla="*/ 84 w 137"/>
                  <a:gd name="T21" fmla="*/ 5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36">
                    <a:moveTo>
                      <a:pt x="84" y="52"/>
                    </a:moveTo>
                    <a:lnTo>
                      <a:pt x="69" y="0"/>
                    </a:lnTo>
                    <a:lnTo>
                      <a:pt x="52" y="52"/>
                    </a:lnTo>
                    <a:lnTo>
                      <a:pt x="0" y="68"/>
                    </a:lnTo>
                    <a:lnTo>
                      <a:pt x="52" y="84"/>
                    </a:lnTo>
                    <a:lnTo>
                      <a:pt x="69" y="136"/>
                    </a:lnTo>
                    <a:lnTo>
                      <a:pt x="84" y="84"/>
                    </a:lnTo>
                    <a:lnTo>
                      <a:pt x="137" y="68"/>
                    </a:lnTo>
                    <a:lnTo>
                      <a:pt x="84" y="52"/>
                    </a:lnTo>
                    <a:moveTo>
                      <a:pt x="84" y="52"/>
                    </a:moveTo>
                    <a:lnTo>
                      <a:pt x="84" y="52"/>
                    </a:ln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89" name="Freeform 32">
                <a:extLst>
                  <a:ext uri="{FF2B5EF4-FFF2-40B4-BE49-F238E27FC236}">
                    <a16:creationId xmlns:a16="http://schemas.microsoft.com/office/drawing/2014/main" id="{6E422D1C-29A0-4F0C-8507-222975E5F19B}"/>
                  </a:ext>
                </a:extLst>
              </p:cNvPr>
              <p:cNvSpPr>
                <a:spLocks noEditPoints="1"/>
              </p:cNvSpPr>
              <p:nvPr/>
            </p:nvSpPr>
            <p:spPr bwMode="auto">
              <a:xfrm>
                <a:off x="7699375" y="-450850"/>
                <a:ext cx="106363" cy="109538"/>
              </a:xfrm>
              <a:custGeom>
                <a:avLst/>
                <a:gdLst>
                  <a:gd name="T0" fmla="*/ 33 w 67"/>
                  <a:gd name="T1" fmla="*/ 0 h 69"/>
                  <a:gd name="T2" fmla="*/ 26 w 67"/>
                  <a:gd name="T3" fmla="*/ 26 h 69"/>
                  <a:gd name="T4" fmla="*/ 0 w 67"/>
                  <a:gd name="T5" fmla="*/ 34 h 69"/>
                  <a:gd name="T6" fmla="*/ 26 w 67"/>
                  <a:gd name="T7" fmla="*/ 42 h 69"/>
                  <a:gd name="T8" fmla="*/ 33 w 67"/>
                  <a:gd name="T9" fmla="*/ 69 h 69"/>
                  <a:gd name="T10" fmla="*/ 41 w 67"/>
                  <a:gd name="T11" fmla="*/ 42 h 69"/>
                  <a:gd name="T12" fmla="*/ 67 w 67"/>
                  <a:gd name="T13" fmla="*/ 34 h 69"/>
                  <a:gd name="T14" fmla="*/ 41 w 67"/>
                  <a:gd name="T15" fmla="*/ 26 h 69"/>
                  <a:gd name="T16" fmla="*/ 33 w 67"/>
                  <a:gd name="T17" fmla="*/ 0 h 69"/>
                  <a:gd name="T18" fmla="*/ 33 w 67"/>
                  <a:gd name="T19" fmla="*/ 0 h 69"/>
                  <a:gd name="T20" fmla="*/ 33 w 67"/>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9">
                    <a:moveTo>
                      <a:pt x="33" y="0"/>
                    </a:moveTo>
                    <a:lnTo>
                      <a:pt x="26" y="26"/>
                    </a:lnTo>
                    <a:lnTo>
                      <a:pt x="0" y="34"/>
                    </a:lnTo>
                    <a:lnTo>
                      <a:pt x="26" y="42"/>
                    </a:lnTo>
                    <a:lnTo>
                      <a:pt x="33" y="69"/>
                    </a:lnTo>
                    <a:lnTo>
                      <a:pt x="41" y="42"/>
                    </a:lnTo>
                    <a:lnTo>
                      <a:pt x="67" y="34"/>
                    </a:lnTo>
                    <a:lnTo>
                      <a:pt x="41" y="26"/>
                    </a:lnTo>
                    <a:lnTo>
                      <a:pt x="33" y="0"/>
                    </a:lnTo>
                    <a:close/>
                    <a:moveTo>
                      <a:pt x="33" y="0"/>
                    </a:move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90" name="Freeform 33">
                <a:extLst>
                  <a:ext uri="{FF2B5EF4-FFF2-40B4-BE49-F238E27FC236}">
                    <a16:creationId xmlns:a16="http://schemas.microsoft.com/office/drawing/2014/main" id="{B8152C32-4C62-476C-B433-08C45EE2A233}"/>
                  </a:ext>
                </a:extLst>
              </p:cNvPr>
              <p:cNvSpPr>
                <a:spLocks noEditPoints="1"/>
              </p:cNvSpPr>
              <p:nvPr/>
            </p:nvSpPr>
            <p:spPr bwMode="auto">
              <a:xfrm>
                <a:off x="7699375" y="-450850"/>
                <a:ext cx="106363" cy="109538"/>
              </a:xfrm>
              <a:custGeom>
                <a:avLst/>
                <a:gdLst>
                  <a:gd name="T0" fmla="*/ 33 w 67"/>
                  <a:gd name="T1" fmla="*/ 0 h 69"/>
                  <a:gd name="T2" fmla="*/ 26 w 67"/>
                  <a:gd name="T3" fmla="*/ 26 h 69"/>
                  <a:gd name="T4" fmla="*/ 0 w 67"/>
                  <a:gd name="T5" fmla="*/ 34 h 69"/>
                  <a:gd name="T6" fmla="*/ 26 w 67"/>
                  <a:gd name="T7" fmla="*/ 42 h 69"/>
                  <a:gd name="T8" fmla="*/ 33 w 67"/>
                  <a:gd name="T9" fmla="*/ 69 h 69"/>
                  <a:gd name="T10" fmla="*/ 41 w 67"/>
                  <a:gd name="T11" fmla="*/ 42 h 69"/>
                  <a:gd name="T12" fmla="*/ 67 w 67"/>
                  <a:gd name="T13" fmla="*/ 34 h 69"/>
                  <a:gd name="T14" fmla="*/ 41 w 67"/>
                  <a:gd name="T15" fmla="*/ 26 h 69"/>
                  <a:gd name="T16" fmla="*/ 33 w 67"/>
                  <a:gd name="T17" fmla="*/ 0 h 69"/>
                  <a:gd name="T18" fmla="*/ 33 w 67"/>
                  <a:gd name="T19" fmla="*/ 0 h 69"/>
                  <a:gd name="T20" fmla="*/ 33 w 67"/>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9">
                    <a:moveTo>
                      <a:pt x="33" y="0"/>
                    </a:moveTo>
                    <a:lnTo>
                      <a:pt x="26" y="26"/>
                    </a:lnTo>
                    <a:lnTo>
                      <a:pt x="0" y="34"/>
                    </a:lnTo>
                    <a:lnTo>
                      <a:pt x="26" y="42"/>
                    </a:lnTo>
                    <a:lnTo>
                      <a:pt x="33" y="69"/>
                    </a:lnTo>
                    <a:lnTo>
                      <a:pt x="41" y="42"/>
                    </a:lnTo>
                    <a:lnTo>
                      <a:pt x="67" y="34"/>
                    </a:lnTo>
                    <a:lnTo>
                      <a:pt x="41" y="26"/>
                    </a:lnTo>
                    <a:lnTo>
                      <a:pt x="33" y="0"/>
                    </a:lnTo>
                    <a:moveTo>
                      <a:pt x="33" y="0"/>
                    </a:moveTo>
                    <a:lnTo>
                      <a:pt x="33" y="0"/>
                    </a:ln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91" name="Freeform 34">
                <a:extLst>
                  <a:ext uri="{FF2B5EF4-FFF2-40B4-BE49-F238E27FC236}">
                    <a16:creationId xmlns:a16="http://schemas.microsoft.com/office/drawing/2014/main" id="{6B9D5067-9C5E-45FE-9B66-B21F2F24A4C8}"/>
                  </a:ext>
                </a:extLst>
              </p:cNvPr>
              <p:cNvSpPr>
                <a:spLocks noEditPoints="1"/>
              </p:cNvSpPr>
              <p:nvPr/>
            </p:nvSpPr>
            <p:spPr bwMode="auto">
              <a:xfrm>
                <a:off x="7823200" y="-422275"/>
                <a:ext cx="622300" cy="423863"/>
              </a:xfrm>
              <a:custGeom>
                <a:avLst/>
                <a:gdLst>
                  <a:gd name="T0" fmla="*/ 288 w 288"/>
                  <a:gd name="T1" fmla="*/ 138 h 195"/>
                  <a:gd name="T2" fmla="*/ 232 w 288"/>
                  <a:gd name="T3" fmla="*/ 195 h 195"/>
                  <a:gd name="T4" fmla="*/ 57 w 288"/>
                  <a:gd name="T5" fmla="*/ 195 h 195"/>
                  <a:gd name="T6" fmla="*/ 0 w 288"/>
                  <a:gd name="T7" fmla="*/ 138 h 195"/>
                  <a:gd name="T8" fmla="*/ 48 w 288"/>
                  <a:gd name="T9" fmla="*/ 82 h 195"/>
                  <a:gd name="T10" fmla="*/ 47 w 288"/>
                  <a:gd name="T11" fmla="*/ 75 h 195"/>
                  <a:gd name="T12" fmla="*/ 83 w 288"/>
                  <a:gd name="T13" fmla="*/ 39 h 195"/>
                  <a:gd name="T14" fmla="*/ 106 w 288"/>
                  <a:gd name="T15" fmla="*/ 48 h 195"/>
                  <a:gd name="T16" fmla="*/ 172 w 288"/>
                  <a:gd name="T17" fmla="*/ 0 h 195"/>
                  <a:gd name="T18" fmla="*/ 243 w 288"/>
                  <a:gd name="T19" fmla="*/ 77 h 195"/>
                  <a:gd name="T20" fmla="*/ 243 w 288"/>
                  <a:gd name="T21" fmla="*/ 82 h 195"/>
                  <a:gd name="T22" fmla="*/ 288 w 288"/>
                  <a:gd name="T23" fmla="*/ 138 h 195"/>
                  <a:gd name="T24" fmla="*/ 288 w 288"/>
                  <a:gd name="T25" fmla="*/ 138 h 195"/>
                  <a:gd name="T26" fmla="*/ 288 w 288"/>
                  <a:gd name="T27" fmla="*/ 13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195">
                    <a:moveTo>
                      <a:pt x="288" y="138"/>
                    </a:moveTo>
                    <a:cubicBezTo>
                      <a:pt x="288" y="169"/>
                      <a:pt x="263" y="195"/>
                      <a:pt x="232" y="195"/>
                    </a:cubicBezTo>
                    <a:cubicBezTo>
                      <a:pt x="57" y="195"/>
                      <a:pt x="57" y="195"/>
                      <a:pt x="57" y="195"/>
                    </a:cubicBezTo>
                    <a:cubicBezTo>
                      <a:pt x="26" y="195"/>
                      <a:pt x="0" y="169"/>
                      <a:pt x="0" y="138"/>
                    </a:cubicBezTo>
                    <a:cubicBezTo>
                      <a:pt x="0" y="109"/>
                      <a:pt x="21" y="86"/>
                      <a:pt x="48" y="82"/>
                    </a:cubicBezTo>
                    <a:cubicBezTo>
                      <a:pt x="48" y="80"/>
                      <a:pt x="47" y="77"/>
                      <a:pt x="47" y="75"/>
                    </a:cubicBezTo>
                    <a:cubicBezTo>
                      <a:pt x="47" y="55"/>
                      <a:pt x="63" y="39"/>
                      <a:pt x="83" y="39"/>
                    </a:cubicBezTo>
                    <a:cubicBezTo>
                      <a:pt x="92" y="39"/>
                      <a:pt x="100" y="43"/>
                      <a:pt x="106" y="48"/>
                    </a:cubicBezTo>
                    <a:cubicBezTo>
                      <a:pt x="118" y="23"/>
                      <a:pt x="132" y="0"/>
                      <a:pt x="172" y="0"/>
                    </a:cubicBezTo>
                    <a:cubicBezTo>
                      <a:pt x="220" y="0"/>
                      <a:pt x="243" y="37"/>
                      <a:pt x="243" y="77"/>
                    </a:cubicBezTo>
                    <a:cubicBezTo>
                      <a:pt x="243" y="79"/>
                      <a:pt x="243" y="80"/>
                      <a:pt x="243" y="82"/>
                    </a:cubicBezTo>
                    <a:cubicBezTo>
                      <a:pt x="269" y="87"/>
                      <a:pt x="288" y="110"/>
                      <a:pt x="288" y="138"/>
                    </a:cubicBezTo>
                    <a:close/>
                    <a:moveTo>
                      <a:pt x="288" y="138"/>
                    </a:moveTo>
                    <a:cubicBezTo>
                      <a:pt x="288" y="138"/>
                      <a:pt x="288" y="138"/>
                      <a:pt x="288" y="138"/>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grpSp>
      </p:grpSp>
      <p:sp>
        <p:nvSpPr>
          <p:cNvPr id="92" name="TextBox 91">
            <a:extLst>
              <a:ext uri="{FF2B5EF4-FFF2-40B4-BE49-F238E27FC236}">
                <a16:creationId xmlns:a16="http://schemas.microsoft.com/office/drawing/2014/main" id="{BA5AFC1F-0606-42AB-B913-8EA9E49A3837}"/>
              </a:ext>
            </a:extLst>
          </p:cNvPr>
          <p:cNvSpPr txBox="1"/>
          <p:nvPr/>
        </p:nvSpPr>
        <p:spPr>
          <a:xfrm>
            <a:off x="3616509" y="2826656"/>
            <a:ext cx="2164054" cy="369332"/>
          </a:xfrm>
          <a:prstGeom prst="rect">
            <a:avLst/>
          </a:prstGeom>
          <a:noFill/>
        </p:spPr>
        <p:txBody>
          <a:bodyPr wrap="none" lIns="0" tIns="0" rIns="0" bIns="0" rtlCol="0">
            <a:spAutoFit/>
          </a:bodyPr>
          <a:lstStyle/>
          <a:p>
            <a:pPr algn="ctr" defTabSz="914354">
              <a:defRPr/>
            </a:pPr>
            <a:r>
              <a:rPr lang="en-US" sz="2400" b="1" dirty="0">
                <a:solidFill>
                  <a:prstClr val="black">
                    <a:lumMod val="65000"/>
                    <a:lumOff val="35000"/>
                  </a:prstClr>
                </a:solidFill>
                <a:latin typeface="Arial Narrow" panose="020B0506020102020204" pitchFamily="34" charset="0"/>
              </a:rPr>
              <a:t>CLOUD INSPIRED</a:t>
            </a:r>
          </a:p>
        </p:txBody>
      </p:sp>
      <p:grpSp>
        <p:nvGrpSpPr>
          <p:cNvPr id="93" name="Group 11">
            <a:extLst>
              <a:ext uri="{FF2B5EF4-FFF2-40B4-BE49-F238E27FC236}">
                <a16:creationId xmlns:a16="http://schemas.microsoft.com/office/drawing/2014/main" id="{2FE006D8-FBAF-41D1-984C-0E5BDFD9A0ED}"/>
              </a:ext>
            </a:extLst>
          </p:cNvPr>
          <p:cNvGrpSpPr/>
          <p:nvPr/>
        </p:nvGrpSpPr>
        <p:grpSpPr>
          <a:xfrm>
            <a:off x="7064595" y="1777621"/>
            <a:ext cx="889052" cy="889051"/>
            <a:chOff x="5103676" y="1889547"/>
            <a:chExt cx="1073872" cy="1073870"/>
          </a:xfrm>
        </p:grpSpPr>
        <p:sp>
          <p:nvSpPr>
            <p:cNvPr id="94" name="Oval 93">
              <a:extLst>
                <a:ext uri="{FF2B5EF4-FFF2-40B4-BE49-F238E27FC236}">
                  <a16:creationId xmlns:a16="http://schemas.microsoft.com/office/drawing/2014/main" id="{96F1BE09-C495-403C-90D4-5C06CB31A745}"/>
                </a:ext>
              </a:extLst>
            </p:cNvPr>
            <p:cNvSpPr/>
            <p:nvPr/>
          </p:nvSpPr>
          <p:spPr>
            <a:xfrm>
              <a:off x="5103676" y="1889547"/>
              <a:ext cx="1073872" cy="1073870"/>
            </a:xfrm>
            <a:prstGeom prst="ellipse">
              <a:avLst/>
            </a:prstGeom>
            <a:solidFill>
              <a:sysClr val="window" lastClr="FFFFFF">
                <a:alpha val="19000"/>
              </a:sysClr>
            </a:solidFill>
            <a:ln w="38100" cap="flat" cmpd="sng" algn="ctr">
              <a:solidFill>
                <a:srgbClr val="FFC000"/>
              </a:solidFill>
              <a:prstDash val="solid"/>
              <a:miter lim="800000"/>
            </a:ln>
            <a:effectLst>
              <a:outerShdw blurRad="50800" dist="38100" dir="5400000" algn="t" rotWithShape="0">
                <a:prstClr val="black">
                  <a:alpha val="7000"/>
                </a:prstClr>
              </a:outerShdw>
            </a:effectLst>
          </p:spPr>
          <p:txBody>
            <a:bodyPr rtlCol="0" anchor="ctr"/>
            <a:lstStyle/>
            <a:p>
              <a:pPr algn="ctr" defTabSz="914354">
                <a:defRPr/>
              </a:pPr>
              <a:endParaRPr lang="en-US" sz="2400" dirty="0">
                <a:solidFill>
                  <a:prstClr val="black"/>
                </a:solidFill>
                <a:latin typeface="Calibri" panose="020F0502020204030204"/>
              </a:endParaRPr>
            </a:p>
          </p:txBody>
        </p:sp>
        <p:sp>
          <p:nvSpPr>
            <p:cNvPr id="95" name="Freeform 16">
              <a:extLst>
                <a:ext uri="{FF2B5EF4-FFF2-40B4-BE49-F238E27FC236}">
                  <a16:creationId xmlns:a16="http://schemas.microsoft.com/office/drawing/2014/main" id="{D4BBCFD1-9ADE-4583-8059-507000C6FA92}"/>
                </a:ext>
              </a:extLst>
            </p:cNvPr>
            <p:cNvSpPr>
              <a:spLocks noEditPoints="1"/>
            </p:cNvSpPr>
            <p:nvPr/>
          </p:nvSpPr>
          <p:spPr bwMode="auto">
            <a:xfrm>
              <a:off x="5431456" y="2135919"/>
              <a:ext cx="418300" cy="581125"/>
            </a:xfrm>
            <a:custGeom>
              <a:avLst/>
              <a:gdLst>
                <a:gd name="T0" fmla="*/ 335 w 670"/>
                <a:gd name="T1" fmla="*/ 0 h 930"/>
                <a:gd name="T2" fmla="*/ 0 w 670"/>
                <a:gd name="T3" fmla="*/ 595 h 930"/>
                <a:gd name="T4" fmla="*/ 335 w 670"/>
                <a:gd name="T5" fmla="*/ 930 h 930"/>
                <a:gd name="T6" fmla="*/ 670 w 670"/>
                <a:gd name="T7" fmla="*/ 595 h 930"/>
                <a:gd name="T8" fmla="*/ 335 w 670"/>
                <a:gd name="T9" fmla="*/ 0 h 930"/>
                <a:gd name="T10" fmla="*/ 175 w 670"/>
                <a:gd name="T11" fmla="*/ 658 h 930"/>
                <a:gd name="T12" fmla="*/ 102 w 670"/>
                <a:gd name="T13" fmla="*/ 585 h 930"/>
                <a:gd name="T14" fmla="*/ 163 w 670"/>
                <a:gd name="T15" fmla="*/ 513 h 930"/>
                <a:gd name="T16" fmla="*/ 162 w 670"/>
                <a:gd name="T17" fmla="*/ 505 h 930"/>
                <a:gd name="T18" fmla="*/ 209 w 670"/>
                <a:gd name="T19" fmla="*/ 458 h 930"/>
                <a:gd name="T20" fmla="*/ 238 w 670"/>
                <a:gd name="T21" fmla="*/ 469 h 930"/>
                <a:gd name="T22" fmla="*/ 323 w 670"/>
                <a:gd name="T23" fmla="*/ 407 h 930"/>
                <a:gd name="T24" fmla="*/ 415 w 670"/>
                <a:gd name="T25" fmla="*/ 507 h 930"/>
                <a:gd name="T26" fmla="*/ 415 w 670"/>
                <a:gd name="T27" fmla="*/ 513 h 930"/>
                <a:gd name="T28" fmla="*/ 473 w 670"/>
                <a:gd name="T29" fmla="*/ 585 h 930"/>
                <a:gd name="T30" fmla="*/ 400 w 670"/>
                <a:gd name="T31" fmla="*/ 658 h 930"/>
                <a:gd name="T32" fmla="*/ 175 w 670"/>
                <a:gd name="T33" fmla="*/ 658 h 930"/>
                <a:gd name="T34" fmla="*/ 402 w 670"/>
                <a:gd name="T35" fmla="*/ 813 h 930"/>
                <a:gd name="T36" fmla="*/ 555 w 670"/>
                <a:gd name="T37" fmla="*/ 564 h 930"/>
                <a:gd name="T38" fmla="*/ 441 w 670"/>
                <a:gd name="T39" fmla="*/ 268 h 930"/>
                <a:gd name="T40" fmla="*/ 587 w 670"/>
                <a:gd name="T41" fmla="*/ 593 h 930"/>
                <a:gd name="T42" fmla="*/ 402 w 670"/>
                <a:gd name="T43" fmla="*/ 813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0" h="930">
                  <a:moveTo>
                    <a:pt x="335" y="0"/>
                  </a:moveTo>
                  <a:cubicBezTo>
                    <a:pt x="335" y="0"/>
                    <a:pt x="0" y="376"/>
                    <a:pt x="0" y="595"/>
                  </a:cubicBezTo>
                  <a:cubicBezTo>
                    <a:pt x="0" y="780"/>
                    <a:pt x="150" y="930"/>
                    <a:pt x="335" y="930"/>
                  </a:cubicBezTo>
                  <a:cubicBezTo>
                    <a:pt x="520" y="930"/>
                    <a:pt x="670" y="780"/>
                    <a:pt x="670" y="595"/>
                  </a:cubicBezTo>
                  <a:cubicBezTo>
                    <a:pt x="670" y="376"/>
                    <a:pt x="335" y="0"/>
                    <a:pt x="335" y="0"/>
                  </a:cubicBezTo>
                  <a:close/>
                  <a:moveTo>
                    <a:pt x="175" y="658"/>
                  </a:moveTo>
                  <a:cubicBezTo>
                    <a:pt x="134" y="658"/>
                    <a:pt x="102" y="626"/>
                    <a:pt x="102" y="585"/>
                  </a:cubicBezTo>
                  <a:cubicBezTo>
                    <a:pt x="102" y="548"/>
                    <a:pt x="128" y="518"/>
                    <a:pt x="163" y="513"/>
                  </a:cubicBezTo>
                  <a:cubicBezTo>
                    <a:pt x="163" y="510"/>
                    <a:pt x="162" y="507"/>
                    <a:pt x="162" y="505"/>
                  </a:cubicBezTo>
                  <a:cubicBezTo>
                    <a:pt x="162" y="479"/>
                    <a:pt x="183" y="458"/>
                    <a:pt x="209" y="458"/>
                  </a:cubicBezTo>
                  <a:cubicBezTo>
                    <a:pt x="220" y="458"/>
                    <a:pt x="230" y="462"/>
                    <a:pt x="238" y="469"/>
                  </a:cubicBezTo>
                  <a:cubicBezTo>
                    <a:pt x="253" y="437"/>
                    <a:pt x="271" y="407"/>
                    <a:pt x="323" y="407"/>
                  </a:cubicBezTo>
                  <a:cubicBezTo>
                    <a:pt x="385" y="407"/>
                    <a:pt x="415" y="455"/>
                    <a:pt x="415" y="507"/>
                  </a:cubicBezTo>
                  <a:cubicBezTo>
                    <a:pt x="415" y="509"/>
                    <a:pt x="415" y="511"/>
                    <a:pt x="415" y="513"/>
                  </a:cubicBezTo>
                  <a:cubicBezTo>
                    <a:pt x="448" y="520"/>
                    <a:pt x="473" y="550"/>
                    <a:pt x="473" y="585"/>
                  </a:cubicBezTo>
                  <a:cubicBezTo>
                    <a:pt x="473" y="626"/>
                    <a:pt x="440" y="658"/>
                    <a:pt x="400" y="658"/>
                  </a:cubicBezTo>
                  <a:lnTo>
                    <a:pt x="175" y="658"/>
                  </a:lnTo>
                  <a:close/>
                  <a:moveTo>
                    <a:pt x="402" y="813"/>
                  </a:moveTo>
                  <a:cubicBezTo>
                    <a:pt x="491" y="776"/>
                    <a:pt x="555" y="679"/>
                    <a:pt x="555" y="564"/>
                  </a:cubicBezTo>
                  <a:cubicBezTo>
                    <a:pt x="555" y="479"/>
                    <a:pt x="499" y="364"/>
                    <a:pt x="441" y="268"/>
                  </a:cubicBezTo>
                  <a:cubicBezTo>
                    <a:pt x="499" y="352"/>
                    <a:pt x="587" y="496"/>
                    <a:pt x="587" y="593"/>
                  </a:cubicBezTo>
                  <a:cubicBezTo>
                    <a:pt x="587" y="711"/>
                    <a:pt x="505" y="808"/>
                    <a:pt x="402" y="813"/>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grpSp>
      <p:sp>
        <p:nvSpPr>
          <p:cNvPr id="96" name="TextBox 95">
            <a:extLst>
              <a:ext uri="{FF2B5EF4-FFF2-40B4-BE49-F238E27FC236}">
                <a16:creationId xmlns:a16="http://schemas.microsoft.com/office/drawing/2014/main" id="{C05FAEF3-5E08-4819-AE4D-066989E9480B}"/>
              </a:ext>
            </a:extLst>
          </p:cNvPr>
          <p:cNvSpPr txBox="1"/>
          <p:nvPr/>
        </p:nvSpPr>
        <p:spPr>
          <a:xfrm>
            <a:off x="6673154" y="2826656"/>
            <a:ext cx="1671933" cy="369332"/>
          </a:xfrm>
          <a:prstGeom prst="rect">
            <a:avLst/>
          </a:prstGeom>
          <a:noFill/>
        </p:spPr>
        <p:txBody>
          <a:bodyPr wrap="none" lIns="0" tIns="0" rIns="0" bIns="0" rtlCol="0">
            <a:spAutoFit/>
          </a:bodyPr>
          <a:lstStyle/>
          <a:p>
            <a:pPr algn="ctr" defTabSz="914354">
              <a:defRPr/>
            </a:pPr>
            <a:r>
              <a:rPr lang="en-US" sz="2400" b="1" dirty="0">
                <a:solidFill>
                  <a:prstClr val="black">
                    <a:lumMod val="65000"/>
                    <a:lumOff val="35000"/>
                  </a:prstClr>
                </a:solidFill>
                <a:latin typeface="Arial Narrow" panose="020B0506020102020204" pitchFamily="34" charset="0"/>
              </a:rPr>
              <a:t>CLOUD PURE</a:t>
            </a:r>
          </a:p>
        </p:txBody>
      </p:sp>
      <p:grpSp>
        <p:nvGrpSpPr>
          <p:cNvPr id="97" name="Group 10">
            <a:extLst>
              <a:ext uri="{FF2B5EF4-FFF2-40B4-BE49-F238E27FC236}">
                <a16:creationId xmlns:a16="http://schemas.microsoft.com/office/drawing/2014/main" id="{E3D5B13C-C6F9-438C-BA0B-BE5F2D08A13F}"/>
              </a:ext>
            </a:extLst>
          </p:cNvPr>
          <p:cNvGrpSpPr/>
          <p:nvPr/>
        </p:nvGrpSpPr>
        <p:grpSpPr>
          <a:xfrm>
            <a:off x="9875187" y="1790156"/>
            <a:ext cx="889052" cy="889051"/>
            <a:chOff x="7304207" y="1898950"/>
            <a:chExt cx="1073872" cy="1073870"/>
          </a:xfrm>
        </p:grpSpPr>
        <p:sp>
          <p:nvSpPr>
            <p:cNvPr id="98" name="Oval 97">
              <a:extLst>
                <a:ext uri="{FF2B5EF4-FFF2-40B4-BE49-F238E27FC236}">
                  <a16:creationId xmlns:a16="http://schemas.microsoft.com/office/drawing/2014/main" id="{7D1E0718-07F6-4154-B9B3-D73B8358B731}"/>
                </a:ext>
              </a:extLst>
            </p:cNvPr>
            <p:cNvSpPr/>
            <p:nvPr/>
          </p:nvSpPr>
          <p:spPr>
            <a:xfrm>
              <a:off x="7304207" y="1898950"/>
              <a:ext cx="1073872" cy="1073870"/>
            </a:xfrm>
            <a:prstGeom prst="ellipse">
              <a:avLst/>
            </a:prstGeom>
            <a:solidFill>
              <a:sysClr val="window" lastClr="FFFFFF">
                <a:alpha val="19000"/>
              </a:sysClr>
            </a:solidFill>
            <a:ln w="38100" cap="flat" cmpd="sng" algn="ctr">
              <a:solidFill>
                <a:srgbClr val="5B9BD5"/>
              </a:solidFill>
              <a:prstDash val="solid"/>
              <a:miter lim="800000"/>
            </a:ln>
            <a:effectLst>
              <a:outerShdw blurRad="50800" dist="38100" dir="5400000" algn="t" rotWithShape="0">
                <a:prstClr val="black">
                  <a:alpha val="7000"/>
                </a:prstClr>
              </a:outerShdw>
            </a:effectLst>
          </p:spPr>
          <p:txBody>
            <a:bodyPr rtlCol="0" anchor="ctr"/>
            <a:lstStyle/>
            <a:p>
              <a:pPr algn="ctr" defTabSz="914354">
                <a:defRPr/>
              </a:pPr>
              <a:endParaRPr lang="en-US" sz="2400" dirty="0">
                <a:solidFill>
                  <a:prstClr val="black"/>
                </a:solidFill>
                <a:latin typeface="Calibri" panose="020F0502020204030204"/>
              </a:endParaRPr>
            </a:p>
          </p:txBody>
        </p:sp>
        <p:grpSp>
          <p:nvGrpSpPr>
            <p:cNvPr id="99" name="Group 81">
              <a:extLst>
                <a:ext uri="{FF2B5EF4-FFF2-40B4-BE49-F238E27FC236}">
                  <a16:creationId xmlns:a16="http://schemas.microsoft.com/office/drawing/2014/main" id="{8170938E-C91F-43D3-9850-9CA9E33837AE}"/>
                </a:ext>
              </a:extLst>
            </p:cNvPr>
            <p:cNvGrpSpPr/>
            <p:nvPr/>
          </p:nvGrpSpPr>
          <p:grpSpPr>
            <a:xfrm>
              <a:off x="7622540" y="2142488"/>
              <a:ext cx="437189" cy="586786"/>
              <a:chOff x="14514513" y="-6016625"/>
              <a:chExt cx="3349625" cy="4495800"/>
            </a:xfrm>
            <a:solidFill>
              <a:sysClr val="window" lastClr="FFFFFF"/>
            </a:solidFill>
          </p:grpSpPr>
          <p:sp>
            <p:nvSpPr>
              <p:cNvPr id="100" name="Freeform 6">
                <a:extLst>
                  <a:ext uri="{FF2B5EF4-FFF2-40B4-BE49-F238E27FC236}">
                    <a16:creationId xmlns:a16="http://schemas.microsoft.com/office/drawing/2014/main" id="{33E14DB8-D70F-438E-98EF-003A7CE6A2A1}"/>
                  </a:ext>
                </a:extLst>
              </p:cNvPr>
              <p:cNvSpPr>
                <a:spLocks/>
              </p:cNvSpPr>
              <p:nvPr/>
            </p:nvSpPr>
            <p:spPr bwMode="auto">
              <a:xfrm>
                <a:off x="15370175" y="-2719388"/>
                <a:ext cx="1757363" cy="414338"/>
              </a:xfrm>
              <a:custGeom>
                <a:avLst/>
                <a:gdLst>
                  <a:gd name="T0" fmla="*/ 0 w 1107"/>
                  <a:gd name="T1" fmla="*/ 0 h 261"/>
                  <a:gd name="T2" fmla="*/ 0 w 1107"/>
                  <a:gd name="T3" fmla="*/ 261 h 261"/>
                  <a:gd name="T4" fmla="*/ 1107 w 1107"/>
                  <a:gd name="T5" fmla="*/ 261 h 261"/>
                  <a:gd name="T6" fmla="*/ 1106 w 1107"/>
                  <a:gd name="T7" fmla="*/ 0 h 261"/>
                  <a:gd name="T8" fmla="*/ 0 w 1107"/>
                  <a:gd name="T9" fmla="*/ 0 h 261"/>
                </a:gdLst>
                <a:ahLst/>
                <a:cxnLst>
                  <a:cxn ang="0">
                    <a:pos x="T0" y="T1"/>
                  </a:cxn>
                  <a:cxn ang="0">
                    <a:pos x="T2" y="T3"/>
                  </a:cxn>
                  <a:cxn ang="0">
                    <a:pos x="T4" y="T5"/>
                  </a:cxn>
                  <a:cxn ang="0">
                    <a:pos x="T6" y="T7"/>
                  </a:cxn>
                  <a:cxn ang="0">
                    <a:pos x="T8" y="T9"/>
                  </a:cxn>
                </a:cxnLst>
                <a:rect l="0" t="0" r="r" b="b"/>
                <a:pathLst>
                  <a:path w="1107" h="261">
                    <a:moveTo>
                      <a:pt x="0" y="0"/>
                    </a:moveTo>
                    <a:lnTo>
                      <a:pt x="0" y="261"/>
                    </a:lnTo>
                    <a:lnTo>
                      <a:pt x="1107" y="261"/>
                    </a:lnTo>
                    <a:lnTo>
                      <a:pt x="1106" y="0"/>
                    </a:lnTo>
                    <a:lnTo>
                      <a:pt x="0"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101" name="Freeform 7">
                <a:extLst>
                  <a:ext uri="{FF2B5EF4-FFF2-40B4-BE49-F238E27FC236}">
                    <a16:creationId xmlns:a16="http://schemas.microsoft.com/office/drawing/2014/main" id="{ADA65726-531F-4B4D-9F5D-0D46F0F7CF38}"/>
                  </a:ext>
                </a:extLst>
              </p:cNvPr>
              <p:cNvSpPr>
                <a:spLocks/>
              </p:cNvSpPr>
              <p:nvPr/>
            </p:nvSpPr>
            <p:spPr bwMode="auto">
              <a:xfrm>
                <a:off x="15581313" y="-2027238"/>
                <a:ext cx="1335088" cy="506413"/>
              </a:xfrm>
              <a:custGeom>
                <a:avLst/>
                <a:gdLst>
                  <a:gd name="T0" fmla="*/ 0 w 620"/>
                  <a:gd name="T1" fmla="*/ 0 h 235"/>
                  <a:gd name="T2" fmla="*/ 310 w 620"/>
                  <a:gd name="T3" fmla="*/ 235 h 235"/>
                  <a:gd name="T4" fmla="*/ 620 w 620"/>
                  <a:gd name="T5" fmla="*/ 0 h 235"/>
                  <a:gd name="T6" fmla="*/ 0 w 620"/>
                  <a:gd name="T7" fmla="*/ 0 h 235"/>
                </a:gdLst>
                <a:ahLst/>
                <a:cxnLst>
                  <a:cxn ang="0">
                    <a:pos x="T0" y="T1"/>
                  </a:cxn>
                  <a:cxn ang="0">
                    <a:pos x="T2" y="T3"/>
                  </a:cxn>
                  <a:cxn ang="0">
                    <a:pos x="T4" y="T5"/>
                  </a:cxn>
                  <a:cxn ang="0">
                    <a:pos x="T6" y="T7"/>
                  </a:cxn>
                </a:cxnLst>
                <a:rect l="0" t="0" r="r" b="b"/>
                <a:pathLst>
                  <a:path w="620" h="235">
                    <a:moveTo>
                      <a:pt x="0" y="0"/>
                    </a:moveTo>
                    <a:cubicBezTo>
                      <a:pt x="38" y="136"/>
                      <a:pt x="162" y="235"/>
                      <a:pt x="310" y="235"/>
                    </a:cubicBezTo>
                    <a:cubicBezTo>
                      <a:pt x="457" y="235"/>
                      <a:pt x="582" y="136"/>
                      <a:pt x="620" y="0"/>
                    </a:cubicBezTo>
                    <a:lnTo>
                      <a:pt x="0"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102" name="Freeform 8">
                <a:extLst>
                  <a:ext uri="{FF2B5EF4-FFF2-40B4-BE49-F238E27FC236}">
                    <a16:creationId xmlns:a16="http://schemas.microsoft.com/office/drawing/2014/main" id="{2F8BB0D0-D0DB-4492-A86E-9EF085639F89}"/>
                  </a:ext>
                </a:extLst>
              </p:cNvPr>
              <p:cNvSpPr>
                <a:spLocks/>
              </p:cNvSpPr>
              <p:nvPr/>
            </p:nvSpPr>
            <p:spPr bwMode="auto">
              <a:xfrm>
                <a:off x="16227425" y="-5111750"/>
                <a:ext cx="20638"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cubicBezTo>
                      <a:pt x="3" y="0"/>
                      <a:pt x="7" y="0"/>
                      <a:pt x="10" y="0"/>
                    </a:cubicBezTo>
                    <a:cubicBezTo>
                      <a:pt x="7"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103" name="Freeform 9">
                <a:extLst>
                  <a:ext uri="{FF2B5EF4-FFF2-40B4-BE49-F238E27FC236}">
                    <a16:creationId xmlns:a16="http://schemas.microsoft.com/office/drawing/2014/main" id="{F3D8C342-F4F0-4891-A81D-4B63ED5505E8}"/>
                  </a:ext>
                </a:extLst>
              </p:cNvPr>
              <p:cNvSpPr>
                <a:spLocks/>
              </p:cNvSpPr>
              <p:nvPr/>
            </p:nvSpPr>
            <p:spPr bwMode="auto">
              <a:xfrm>
                <a:off x="16111538" y="-3602038"/>
                <a:ext cx="377825" cy="606425"/>
              </a:xfrm>
              <a:custGeom>
                <a:avLst/>
                <a:gdLst>
                  <a:gd name="T0" fmla="*/ 111 w 238"/>
                  <a:gd name="T1" fmla="*/ 0 h 382"/>
                  <a:gd name="T2" fmla="*/ 0 w 238"/>
                  <a:gd name="T3" fmla="*/ 382 h 382"/>
                  <a:gd name="T4" fmla="*/ 238 w 238"/>
                  <a:gd name="T5" fmla="*/ 0 h 382"/>
                  <a:gd name="T6" fmla="*/ 111 w 238"/>
                  <a:gd name="T7" fmla="*/ 0 h 382"/>
                </a:gdLst>
                <a:ahLst/>
                <a:cxnLst>
                  <a:cxn ang="0">
                    <a:pos x="T0" y="T1"/>
                  </a:cxn>
                  <a:cxn ang="0">
                    <a:pos x="T2" y="T3"/>
                  </a:cxn>
                  <a:cxn ang="0">
                    <a:pos x="T4" y="T5"/>
                  </a:cxn>
                  <a:cxn ang="0">
                    <a:pos x="T6" y="T7"/>
                  </a:cxn>
                </a:cxnLst>
                <a:rect l="0" t="0" r="r" b="b"/>
                <a:pathLst>
                  <a:path w="238" h="382">
                    <a:moveTo>
                      <a:pt x="111" y="0"/>
                    </a:moveTo>
                    <a:lnTo>
                      <a:pt x="0" y="382"/>
                    </a:lnTo>
                    <a:lnTo>
                      <a:pt x="238" y="0"/>
                    </a:lnTo>
                    <a:lnTo>
                      <a:pt x="111"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104" name="Freeform 10">
                <a:extLst>
                  <a:ext uri="{FF2B5EF4-FFF2-40B4-BE49-F238E27FC236}">
                    <a16:creationId xmlns:a16="http://schemas.microsoft.com/office/drawing/2014/main" id="{A45A4F95-1FD6-4542-B02A-1E540DDB29EB}"/>
                  </a:ext>
                </a:extLst>
              </p:cNvPr>
              <p:cNvSpPr>
                <a:spLocks noEditPoints="1"/>
              </p:cNvSpPr>
              <p:nvPr/>
            </p:nvSpPr>
            <p:spPr bwMode="auto">
              <a:xfrm>
                <a:off x="14514513" y="-6016625"/>
                <a:ext cx="3349625" cy="3021013"/>
              </a:xfrm>
              <a:custGeom>
                <a:avLst/>
                <a:gdLst>
                  <a:gd name="T0" fmla="*/ 1263 w 1555"/>
                  <a:gd name="T1" fmla="*/ 191 h 1400"/>
                  <a:gd name="T2" fmla="*/ 604 w 1555"/>
                  <a:gd name="T3" fmla="*/ 61 h 1400"/>
                  <a:gd name="T4" fmla="*/ 79 w 1555"/>
                  <a:gd name="T5" fmla="*/ 592 h 1400"/>
                  <a:gd name="T6" fmla="*/ 375 w 1555"/>
                  <a:gd name="T7" fmla="*/ 1400 h 1400"/>
                  <a:gd name="T8" fmla="*/ 741 w 1555"/>
                  <a:gd name="T9" fmla="*/ 1400 h 1400"/>
                  <a:gd name="T10" fmla="*/ 823 w 1555"/>
                  <a:gd name="T11" fmla="*/ 1119 h 1400"/>
                  <a:gd name="T12" fmla="*/ 544 w 1555"/>
                  <a:gd name="T13" fmla="*/ 1119 h 1400"/>
                  <a:gd name="T14" fmla="*/ 375 w 1555"/>
                  <a:gd name="T15" fmla="*/ 949 h 1400"/>
                  <a:gd name="T16" fmla="*/ 517 w 1555"/>
                  <a:gd name="T17" fmla="*/ 781 h 1400"/>
                  <a:gd name="T18" fmla="*/ 516 w 1555"/>
                  <a:gd name="T19" fmla="*/ 763 h 1400"/>
                  <a:gd name="T20" fmla="*/ 623 w 1555"/>
                  <a:gd name="T21" fmla="*/ 655 h 1400"/>
                  <a:gd name="T22" fmla="*/ 692 w 1555"/>
                  <a:gd name="T23" fmla="*/ 680 h 1400"/>
                  <a:gd name="T24" fmla="*/ 887 w 1555"/>
                  <a:gd name="T25" fmla="*/ 536 h 1400"/>
                  <a:gd name="T26" fmla="*/ 1095 w 1555"/>
                  <a:gd name="T27" fmla="*/ 712 h 1400"/>
                  <a:gd name="T28" fmla="*/ 1235 w 1555"/>
                  <a:gd name="T29" fmla="*/ 613 h 1400"/>
                  <a:gd name="T30" fmla="*/ 1124 w 1555"/>
                  <a:gd name="T31" fmla="*/ 789 h 1400"/>
                  <a:gd name="T32" fmla="*/ 1235 w 1555"/>
                  <a:gd name="T33" fmla="*/ 949 h 1400"/>
                  <a:gd name="T34" fmla="*/ 1066 w 1555"/>
                  <a:gd name="T35" fmla="*/ 1119 h 1400"/>
                  <a:gd name="T36" fmla="*/ 917 w 1555"/>
                  <a:gd name="T37" fmla="*/ 1119 h 1400"/>
                  <a:gd name="T38" fmla="*/ 741 w 1555"/>
                  <a:gd name="T39" fmla="*/ 1400 h 1400"/>
                  <a:gd name="T40" fmla="*/ 1234 w 1555"/>
                  <a:gd name="T41" fmla="*/ 1400 h 1400"/>
                  <a:gd name="T42" fmla="*/ 1452 w 1555"/>
                  <a:gd name="T43" fmla="*/ 1166 h 1400"/>
                  <a:gd name="T44" fmla="*/ 1555 w 1555"/>
                  <a:gd name="T45" fmla="*/ 785 h 1400"/>
                  <a:gd name="T46" fmla="*/ 1263 w 1555"/>
                  <a:gd name="T47" fmla="*/ 191 h 1400"/>
                  <a:gd name="T48" fmla="*/ 726 w 1555"/>
                  <a:gd name="T49" fmla="*/ 427 h 1400"/>
                  <a:gd name="T50" fmla="*/ 442 w 1555"/>
                  <a:gd name="T51" fmla="*/ 782 h 1400"/>
                  <a:gd name="T52" fmla="*/ 726 w 1555"/>
                  <a:gd name="T53" fmla="*/ 427 h 1400"/>
                  <a:gd name="T54" fmla="*/ 795 w 1555"/>
                  <a:gd name="T55" fmla="*/ 419 h 1400"/>
                  <a:gd name="T56" fmla="*/ 805 w 1555"/>
                  <a:gd name="T57" fmla="*/ 419 h 1400"/>
                  <a:gd name="T58" fmla="*/ 795 w 1555"/>
                  <a:gd name="T59" fmla="*/ 419 h 1400"/>
                  <a:gd name="T60" fmla="*/ 726 w 1555"/>
                  <a:gd name="T61" fmla="*/ 427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55" h="1400">
                    <a:moveTo>
                      <a:pt x="1263" y="191"/>
                    </a:moveTo>
                    <a:cubicBezTo>
                      <a:pt x="1078" y="48"/>
                      <a:pt x="837" y="0"/>
                      <a:pt x="604" y="61"/>
                    </a:cubicBezTo>
                    <a:cubicBezTo>
                      <a:pt x="345" y="128"/>
                      <a:pt x="144" y="332"/>
                      <a:pt x="79" y="592"/>
                    </a:cubicBezTo>
                    <a:cubicBezTo>
                      <a:pt x="0" y="905"/>
                      <a:pt x="119" y="1222"/>
                      <a:pt x="375" y="1400"/>
                    </a:cubicBezTo>
                    <a:cubicBezTo>
                      <a:pt x="741" y="1400"/>
                      <a:pt x="741" y="1400"/>
                      <a:pt x="741" y="1400"/>
                    </a:cubicBezTo>
                    <a:cubicBezTo>
                      <a:pt x="823" y="1119"/>
                      <a:pt x="823" y="1119"/>
                      <a:pt x="823" y="1119"/>
                    </a:cubicBezTo>
                    <a:cubicBezTo>
                      <a:pt x="544" y="1119"/>
                      <a:pt x="544" y="1119"/>
                      <a:pt x="544" y="1119"/>
                    </a:cubicBezTo>
                    <a:cubicBezTo>
                      <a:pt x="450" y="1119"/>
                      <a:pt x="375" y="1043"/>
                      <a:pt x="375" y="949"/>
                    </a:cubicBezTo>
                    <a:cubicBezTo>
                      <a:pt x="375" y="864"/>
                      <a:pt x="436" y="794"/>
                      <a:pt x="517" y="781"/>
                    </a:cubicBezTo>
                    <a:cubicBezTo>
                      <a:pt x="516" y="775"/>
                      <a:pt x="516" y="769"/>
                      <a:pt x="516" y="763"/>
                    </a:cubicBezTo>
                    <a:cubicBezTo>
                      <a:pt x="516" y="703"/>
                      <a:pt x="563" y="655"/>
                      <a:pt x="623" y="655"/>
                    </a:cubicBezTo>
                    <a:cubicBezTo>
                      <a:pt x="649" y="655"/>
                      <a:pt x="673" y="664"/>
                      <a:pt x="692" y="680"/>
                    </a:cubicBezTo>
                    <a:cubicBezTo>
                      <a:pt x="725" y="605"/>
                      <a:pt x="767" y="536"/>
                      <a:pt x="887" y="536"/>
                    </a:cubicBezTo>
                    <a:cubicBezTo>
                      <a:pt x="1009" y="536"/>
                      <a:pt x="1077" y="616"/>
                      <a:pt x="1095" y="712"/>
                    </a:cubicBezTo>
                    <a:cubicBezTo>
                      <a:pt x="1235" y="613"/>
                      <a:pt x="1235" y="613"/>
                      <a:pt x="1235" y="613"/>
                    </a:cubicBezTo>
                    <a:cubicBezTo>
                      <a:pt x="1124" y="789"/>
                      <a:pt x="1124" y="789"/>
                      <a:pt x="1124" y="789"/>
                    </a:cubicBezTo>
                    <a:cubicBezTo>
                      <a:pt x="1189" y="813"/>
                      <a:pt x="1235" y="876"/>
                      <a:pt x="1235" y="949"/>
                    </a:cubicBezTo>
                    <a:cubicBezTo>
                      <a:pt x="1235" y="1043"/>
                      <a:pt x="1159" y="1119"/>
                      <a:pt x="1066" y="1119"/>
                    </a:cubicBezTo>
                    <a:cubicBezTo>
                      <a:pt x="917" y="1119"/>
                      <a:pt x="917" y="1119"/>
                      <a:pt x="917" y="1119"/>
                    </a:cubicBezTo>
                    <a:cubicBezTo>
                      <a:pt x="741" y="1400"/>
                      <a:pt x="741" y="1400"/>
                      <a:pt x="741" y="1400"/>
                    </a:cubicBezTo>
                    <a:cubicBezTo>
                      <a:pt x="1234" y="1400"/>
                      <a:pt x="1234" y="1400"/>
                      <a:pt x="1234" y="1400"/>
                    </a:cubicBezTo>
                    <a:cubicBezTo>
                      <a:pt x="1323" y="1339"/>
                      <a:pt x="1397" y="1258"/>
                      <a:pt x="1452" y="1166"/>
                    </a:cubicBezTo>
                    <a:cubicBezTo>
                      <a:pt x="1519" y="1051"/>
                      <a:pt x="1555" y="919"/>
                      <a:pt x="1555" y="785"/>
                    </a:cubicBezTo>
                    <a:cubicBezTo>
                      <a:pt x="1555" y="551"/>
                      <a:pt x="1449" y="334"/>
                      <a:pt x="1263" y="191"/>
                    </a:cubicBezTo>
                    <a:close/>
                    <a:moveTo>
                      <a:pt x="726" y="427"/>
                    </a:moveTo>
                    <a:cubicBezTo>
                      <a:pt x="561" y="470"/>
                      <a:pt x="643" y="661"/>
                      <a:pt x="442" y="782"/>
                    </a:cubicBezTo>
                    <a:cubicBezTo>
                      <a:pt x="442" y="608"/>
                      <a:pt x="564" y="463"/>
                      <a:pt x="726" y="427"/>
                    </a:cubicBezTo>
                    <a:cubicBezTo>
                      <a:pt x="746" y="422"/>
                      <a:pt x="768" y="419"/>
                      <a:pt x="795" y="419"/>
                    </a:cubicBezTo>
                    <a:cubicBezTo>
                      <a:pt x="798" y="419"/>
                      <a:pt x="802" y="419"/>
                      <a:pt x="805" y="419"/>
                    </a:cubicBezTo>
                    <a:cubicBezTo>
                      <a:pt x="802" y="419"/>
                      <a:pt x="798" y="419"/>
                      <a:pt x="795" y="419"/>
                    </a:cubicBezTo>
                    <a:cubicBezTo>
                      <a:pt x="772" y="420"/>
                      <a:pt x="749" y="422"/>
                      <a:pt x="726" y="427"/>
                    </a:cubicBez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105" name="Freeform 11">
                <a:extLst>
                  <a:ext uri="{FF2B5EF4-FFF2-40B4-BE49-F238E27FC236}">
                    <a16:creationId xmlns:a16="http://schemas.microsoft.com/office/drawing/2014/main" id="{710A1E98-26E8-4843-9EA0-213F12DDD5AE}"/>
                  </a:ext>
                </a:extLst>
              </p:cNvPr>
              <p:cNvSpPr>
                <a:spLocks/>
              </p:cNvSpPr>
              <p:nvPr/>
            </p:nvSpPr>
            <p:spPr bwMode="auto">
              <a:xfrm>
                <a:off x="16873538" y="-4694238"/>
                <a:ext cx="301625" cy="381000"/>
              </a:xfrm>
              <a:custGeom>
                <a:avLst/>
                <a:gdLst>
                  <a:gd name="T0" fmla="*/ 5 w 140"/>
                  <a:gd name="T1" fmla="*/ 169 h 176"/>
                  <a:gd name="T2" fmla="*/ 29 w 140"/>
                  <a:gd name="T3" fmla="*/ 176 h 176"/>
                  <a:gd name="T4" fmla="*/ 140 w 140"/>
                  <a:gd name="T5" fmla="*/ 0 h 176"/>
                  <a:gd name="T6" fmla="*/ 0 w 140"/>
                  <a:gd name="T7" fmla="*/ 99 h 176"/>
                  <a:gd name="T8" fmla="*/ 5 w 140"/>
                  <a:gd name="T9" fmla="*/ 154 h 176"/>
                  <a:gd name="T10" fmla="*/ 5 w 140"/>
                  <a:gd name="T11" fmla="*/ 169 h 176"/>
                </a:gdLst>
                <a:ahLst/>
                <a:cxnLst>
                  <a:cxn ang="0">
                    <a:pos x="T0" y="T1"/>
                  </a:cxn>
                  <a:cxn ang="0">
                    <a:pos x="T2" y="T3"/>
                  </a:cxn>
                  <a:cxn ang="0">
                    <a:pos x="T4" y="T5"/>
                  </a:cxn>
                  <a:cxn ang="0">
                    <a:pos x="T6" y="T7"/>
                  </a:cxn>
                  <a:cxn ang="0">
                    <a:pos x="T8" y="T9"/>
                  </a:cxn>
                  <a:cxn ang="0">
                    <a:pos x="T10" y="T11"/>
                  </a:cxn>
                </a:cxnLst>
                <a:rect l="0" t="0" r="r" b="b"/>
                <a:pathLst>
                  <a:path w="140" h="176">
                    <a:moveTo>
                      <a:pt x="5" y="169"/>
                    </a:moveTo>
                    <a:cubicBezTo>
                      <a:pt x="13" y="171"/>
                      <a:pt x="21" y="173"/>
                      <a:pt x="29" y="176"/>
                    </a:cubicBezTo>
                    <a:cubicBezTo>
                      <a:pt x="140" y="0"/>
                      <a:pt x="140" y="0"/>
                      <a:pt x="140" y="0"/>
                    </a:cubicBezTo>
                    <a:cubicBezTo>
                      <a:pt x="0" y="99"/>
                      <a:pt x="0" y="99"/>
                      <a:pt x="0" y="99"/>
                    </a:cubicBezTo>
                    <a:cubicBezTo>
                      <a:pt x="4" y="117"/>
                      <a:pt x="5" y="136"/>
                      <a:pt x="5" y="154"/>
                    </a:cubicBezTo>
                    <a:cubicBezTo>
                      <a:pt x="5" y="159"/>
                      <a:pt x="5" y="164"/>
                      <a:pt x="5" y="169"/>
                    </a:cubicBez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sp>
            <p:nvSpPr>
              <p:cNvPr id="106" name="Freeform 12">
                <a:extLst>
                  <a:ext uri="{FF2B5EF4-FFF2-40B4-BE49-F238E27FC236}">
                    <a16:creationId xmlns:a16="http://schemas.microsoft.com/office/drawing/2014/main" id="{0656A33F-C7A2-493A-93B4-7FEAD08418F7}"/>
                  </a:ext>
                </a:extLst>
              </p:cNvPr>
              <p:cNvSpPr>
                <a:spLocks/>
              </p:cNvSpPr>
              <p:nvPr/>
            </p:nvSpPr>
            <p:spPr bwMode="auto">
              <a:xfrm>
                <a:off x="15467013" y="-5095875"/>
                <a:ext cx="611188" cy="766763"/>
              </a:xfrm>
              <a:custGeom>
                <a:avLst/>
                <a:gdLst>
                  <a:gd name="T0" fmla="*/ 0 w 284"/>
                  <a:gd name="T1" fmla="*/ 355 h 355"/>
                  <a:gd name="T2" fmla="*/ 284 w 284"/>
                  <a:gd name="T3" fmla="*/ 0 h 355"/>
                  <a:gd name="T4" fmla="*/ 0 w 284"/>
                  <a:gd name="T5" fmla="*/ 355 h 355"/>
                </a:gdLst>
                <a:ahLst/>
                <a:cxnLst>
                  <a:cxn ang="0">
                    <a:pos x="T0" y="T1"/>
                  </a:cxn>
                  <a:cxn ang="0">
                    <a:pos x="T2" y="T3"/>
                  </a:cxn>
                  <a:cxn ang="0">
                    <a:pos x="T4" y="T5"/>
                  </a:cxn>
                </a:cxnLst>
                <a:rect l="0" t="0" r="r" b="b"/>
                <a:pathLst>
                  <a:path w="284" h="355">
                    <a:moveTo>
                      <a:pt x="0" y="355"/>
                    </a:moveTo>
                    <a:cubicBezTo>
                      <a:pt x="201" y="234"/>
                      <a:pt x="119" y="43"/>
                      <a:pt x="284" y="0"/>
                    </a:cubicBezTo>
                    <a:cubicBezTo>
                      <a:pt x="122" y="36"/>
                      <a:pt x="0" y="181"/>
                      <a:pt x="0" y="355"/>
                    </a:cubicBez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defRPr/>
                </a:pPr>
                <a:endParaRPr lang="en-IN" dirty="0">
                  <a:solidFill>
                    <a:prstClr val="black"/>
                  </a:solidFill>
                  <a:latin typeface="Trebuchet MS"/>
                </a:endParaRPr>
              </a:p>
            </p:txBody>
          </p:sp>
        </p:grpSp>
      </p:grpSp>
      <p:sp>
        <p:nvSpPr>
          <p:cNvPr id="107" name="TextBox 106">
            <a:extLst>
              <a:ext uri="{FF2B5EF4-FFF2-40B4-BE49-F238E27FC236}">
                <a16:creationId xmlns:a16="http://schemas.microsoft.com/office/drawing/2014/main" id="{BCC3BD29-398F-45FB-B6E9-B6A5A83F8D4A}"/>
              </a:ext>
            </a:extLst>
          </p:cNvPr>
          <p:cNvSpPr txBox="1"/>
          <p:nvPr/>
        </p:nvSpPr>
        <p:spPr>
          <a:xfrm>
            <a:off x="9118264" y="2826656"/>
            <a:ext cx="2402901" cy="369332"/>
          </a:xfrm>
          <a:prstGeom prst="rect">
            <a:avLst/>
          </a:prstGeom>
          <a:noFill/>
        </p:spPr>
        <p:txBody>
          <a:bodyPr wrap="none" lIns="0" tIns="0" rIns="0" bIns="0" rtlCol="0">
            <a:spAutoFit/>
          </a:bodyPr>
          <a:lstStyle/>
          <a:p>
            <a:pPr algn="ctr" defTabSz="914354">
              <a:defRPr/>
            </a:pPr>
            <a:r>
              <a:rPr lang="en-US" sz="2400" b="1" dirty="0">
                <a:solidFill>
                  <a:prstClr val="black">
                    <a:lumMod val="65000"/>
                    <a:lumOff val="35000"/>
                  </a:prstClr>
                </a:solidFill>
                <a:latin typeface="Arial Narrow" panose="020B0506020102020204" pitchFamily="34" charset="0"/>
              </a:rPr>
              <a:t>CLOUD ENHANCED</a:t>
            </a:r>
          </a:p>
        </p:txBody>
      </p:sp>
      <p:sp>
        <p:nvSpPr>
          <p:cNvPr id="55" name="Rectangle 8">
            <a:extLst>
              <a:ext uri="{FF2B5EF4-FFF2-40B4-BE49-F238E27FC236}">
                <a16:creationId xmlns:a16="http://schemas.microsoft.com/office/drawing/2014/main" id="{41EC7DA2-33C4-4DAA-BCBA-F83186F1E185}"/>
              </a:ext>
            </a:extLst>
          </p:cNvPr>
          <p:cNvSpPr>
            <a:spLocks noChangeArrowheads="1"/>
          </p:cNvSpPr>
          <p:nvPr/>
        </p:nvSpPr>
        <p:spPr bwMode="auto">
          <a:xfrm>
            <a:off x="152400" y="6248400"/>
            <a:ext cx="11887200" cy="609600"/>
          </a:xfrm>
          <a:prstGeom prst="rect">
            <a:avLst/>
          </a:prstGeom>
          <a:solidFill>
            <a:schemeClr val="tx2">
              <a:lumMod val="40000"/>
              <a:lumOff val="60000"/>
            </a:schemeClr>
          </a:solidFill>
          <a:ln w="9525">
            <a:noFill/>
            <a:miter lim="800000"/>
            <a:headEnd/>
            <a:tailEnd/>
          </a:ln>
        </p:spPr>
        <p:txBody>
          <a:bodyPr vert="horz" wrap="square" lIns="88983" tIns="44499" rIns="88983" bIns="44499" numCol="1" anchor="ctr" anchorCtr="0" compatLnSpc="1">
            <a:prstTxWarp prst="textNoShape">
              <a:avLst/>
            </a:prstTxWarp>
          </a:bodyPr>
          <a:lstStyle/>
          <a:p>
            <a:pPr algn="ctr" defTabSz="912643">
              <a:defRPr/>
            </a:pPr>
            <a:r>
              <a:rPr lang="en-SG" sz="2400" dirty="0">
                <a:solidFill>
                  <a:prstClr val="black">
                    <a:lumMod val="65000"/>
                    <a:lumOff val="35000"/>
                  </a:prstClr>
                </a:solidFill>
                <a:latin typeface="Trebuchet MS" panose="020B0603020202020204" pitchFamily="34" charset="0"/>
              </a:rPr>
              <a:t>Aligned to our Customer’s Cloud Transformation Pursuit</a:t>
            </a:r>
          </a:p>
        </p:txBody>
      </p:sp>
      <p:sp>
        <p:nvSpPr>
          <p:cNvPr id="3" name="Slide Number Placeholder 2">
            <a:extLst>
              <a:ext uri="{FF2B5EF4-FFF2-40B4-BE49-F238E27FC236}">
                <a16:creationId xmlns:a16="http://schemas.microsoft.com/office/drawing/2014/main" id="{1E046FFF-0B55-4874-8D0A-AC41B324EE44}"/>
              </a:ext>
            </a:extLst>
          </p:cNvPr>
          <p:cNvSpPr>
            <a:spLocks noGrp="1"/>
          </p:cNvSpPr>
          <p:nvPr>
            <p:ph type="sldNum" sz="quarter" idx="12"/>
          </p:nvPr>
        </p:nvSpPr>
        <p:spPr/>
        <p:txBody>
          <a:bodyPr/>
          <a:lstStyle/>
          <a:p>
            <a:fld id="{D6AB342A-830E-438F-A6A8-BEDF509AB0A8}" type="slidenum">
              <a:rPr lang="en-US" smtClean="0">
                <a:solidFill>
                  <a:prstClr val="black">
                    <a:tint val="75000"/>
                  </a:prstClr>
                </a:solidFill>
              </a:rPr>
              <a:pPr/>
              <a:t>9</a:t>
            </a:fld>
            <a:endParaRPr lang="en-US">
              <a:solidFill>
                <a:prstClr val="black">
                  <a:tint val="75000"/>
                </a:prstClr>
              </a:solidFill>
            </a:endParaRPr>
          </a:p>
        </p:txBody>
      </p:sp>
      <p:pic>
        <p:nvPicPr>
          <p:cNvPr id="56" name="Picture 55">
            <a:extLst>
              <a:ext uri="{FF2B5EF4-FFF2-40B4-BE49-F238E27FC236}">
                <a16:creationId xmlns:a16="http://schemas.microsoft.com/office/drawing/2014/main" id="{5D072440-3288-4889-8EED-E1E7E7F381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64239" y="352329"/>
            <a:ext cx="1126007" cy="585483"/>
          </a:xfrm>
          <a:prstGeom prst="rect">
            <a:avLst/>
          </a:prstGeom>
        </p:spPr>
      </p:pic>
      <p:sp>
        <p:nvSpPr>
          <p:cNvPr id="108" name="Title 2">
            <a:extLst>
              <a:ext uri="{FF2B5EF4-FFF2-40B4-BE49-F238E27FC236}">
                <a16:creationId xmlns:a16="http://schemas.microsoft.com/office/drawing/2014/main" id="{B336FB1C-B75E-45E9-A553-AA9469BC7A6F}"/>
              </a:ext>
            </a:extLst>
          </p:cNvPr>
          <p:cNvSpPr txBox="1">
            <a:spLocks/>
          </p:cNvSpPr>
          <p:nvPr/>
        </p:nvSpPr>
        <p:spPr>
          <a:xfrm>
            <a:off x="586679" y="422297"/>
            <a:ext cx="8440151" cy="859466"/>
          </a:xfrm>
          <a:prstGeom prst="rect">
            <a:avLst/>
          </a:prstGeom>
        </p:spPr>
        <p:txBody>
          <a:bodyPr vert="horz" wrap="square" lIns="89155" tIns="44577" rIns="89155" bIns="44577"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32">
              <a:lnSpc>
                <a:spcPct val="100000"/>
              </a:lnSpc>
              <a:spcBef>
                <a:spcPts val="0"/>
              </a:spcBef>
              <a:buClr>
                <a:srgbClr val="000000"/>
              </a:buClr>
              <a:buSzPct val="100000"/>
            </a:pPr>
            <a:r>
              <a:rPr lang="en-US" sz="3000" b="1" dirty="0" err="1">
                <a:solidFill>
                  <a:srgbClr val="C9D50A"/>
                </a:solidFill>
                <a:latin typeface="Trebuchet MS" panose="020B0603020202020204" pitchFamily="34" charset="0"/>
                <a:ea typeface="Arial"/>
                <a:cs typeface="Arial" panose="020B0604020202020204" pitchFamily="34" charset="0"/>
              </a:rPr>
              <a:t>cloud@core</a:t>
            </a:r>
            <a:endParaRPr lang="en-US" sz="3000" b="1" dirty="0">
              <a:solidFill>
                <a:srgbClr val="C9D50A"/>
              </a:solidFill>
              <a:latin typeface="Trebuchet MS" panose="020B0603020202020204" pitchFamily="34" charset="0"/>
              <a:ea typeface="Arial"/>
              <a:cs typeface="Arial" panose="020B0604020202020204" pitchFamily="34" charset="0"/>
            </a:endParaRPr>
          </a:p>
          <a:p>
            <a:pPr algn="l" defTabSz="914332">
              <a:lnSpc>
                <a:spcPct val="100000"/>
              </a:lnSpc>
              <a:spcBef>
                <a:spcPts val="0"/>
              </a:spcBef>
              <a:buClr>
                <a:srgbClr val="000000"/>
              </a:buClr>
              <a:buSzPct val="100000"/>
            </a:pPr>
            <a:r>
              <a:rPr lang="en-US" sz="2000" b="1" dirty="0">
                <a:solidFill>
                  <a:schemeClr val="tx1">
                    <a:lumMod val="50000"/>
                    <a:lumOff val="50000"/>
                  </a:schemeClr>
                </a:solidFill>
                <a:latin typeface="Trebuchet MS" panose="020B0603020202020204" pitchFamily="34" charset="0"/>
                <a:ea typeface="Arial"/>
                <a:cs typeface="Arial" panose="020B0604020202020204" pitchFamily="34" charset="0"/>
              </a:rPr>
              <a:t>Aligned to our customer’s transformational pursuit</a:t>
            </a:r>
          </a:p>
        </p:txBody>
      </p:sp>
    </p:spTree>
    <p:extLst>
      <p:ext uri="{BB962C8B-B14F-4D97-AF65-F5344CB8AC3E}">
        <p14:creationId xmlns:p14="http://schemas.microsoft.com/office/powerpoint/2010/main" val="2067424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Single Corner Rounded 69">
            <a:extLst>
              <a:ext uri="{FF2B5EF4-FFF2-40B4-BE49-F238E27FC236}">
                <a16:creationId xmlns:a16="http://schemas.microsoft.com/office/drawing/2014/main" id="{6C510EC2-E9B4-4681-B0BF-47638E325E3C}"/>
              </a:ext>
            </a:extLst>
          </p:cNvPr>
          <p:cNvSpPr/>
          <p:nvPr/>
        </p:nvSpPr>
        <p:spPr>
          <a:xfrm flipH="1">
            <a:off x="200987" y="4876881"/>
            <a:ext cx="11665742" cy="661771"/>
          </a:xfrm>
          <a:prstGeom prst="round1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IN" sz="1050">
                <a:solidFill>
                  <a:schemeClr val="tx1">
                    <a:lumMod val="65000"/>
                    <a:lumOff val="35000"/>
                  </a:schemeClr>
                </a:solidFill>
                <a:latin typeface="Trebuchet MS" panose="020B0603020202020204" pitchFamily="34" charset="0"/>
                <a:cs typeface="Arial" panose="020B0604020202020204" pitchFamily="34" charset="0"/>
              </a:rPr>
              <a:t> </a:t>
            </a:r>
          </a:p>
        </p:txBody>
      </p:sp>
      <p:sp>
        <p:nvSpPr>
          <p:cNvPr id="69" name="Rectangle: Single Corner Rounded 68">
            <a:extLst>
              <a:ext uri="{FF2B5EF4-FFF2-40B4-BE49-F238E27FC236}">
                <a16:creationId xmlns:a16="http://schemas.microsoft.com/office/drawing/2014/main" id="{81542F55-D0E0-4C93-AD44-D390635A15CC}"/>
              </a:ext>
            </a:extLst>
          </p:cNvPr>
          <p:cNvSpPr/>
          <p:nvPr/>
        </p:nvSpPr>
        <p:spPr>
          <a:xfrm>
            <a:off x="200987" y="1685086"/>
            <a:ext cx="11678095" cy="1448713"/>
          </a:xfrm>
          <a:prstGeom prst="round1Rect">
            <a:avLst/>
          </a:prstGeom>
          <a:solidFill>
            <a:srgbClr val="F9AC6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IN" sz="1200">
                <a:solidFill>
                  <a:schemeClr val="tx1">
                    <a:lumMod val="65000"/>
                    <a:lumOff val="35000"/>
                  </a:schemeClr>
                </a:solidFill>
                <a:latin typeface="Trebuchet MS" panose="020B0603020202020204" pitchFamily="34" charset="0"/>
                <a:cs typeface="Arial" panose="020B0604020202020204" pitchFamily="34" charset="0"/>
              </a:rPr>
              <a:t> </a:t>
            </a:r>
          </a:p>
        </p:txBody>
      </p:sp>
      <p:pic>
        <p:nvPicPr>
          <p:cNvPr id="3" name="Picture 2" descr="Indian city Images, Stock Photos &amp; Vectors | Shutterstock">
            <a:extLst>
              <a:ext uri="{FF2B5EF4-FFF2-40B4-BE49-F238E27FC236}">
                <a16:creationId xmlns:a16="http://schemas.microsoft.com/office/drawing/2014/main" id="{0927853C-E53A-488A-A31A-F5A6D79C05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99" t="52789" r="80043" b="11802"/>
          <a:stretch/>
        </p:blipFill>
        <p:spPr bwMode="auto">
          <a:xfrm>
            <a:off x="8616772" y="3230447"/>
            <a:ext cx="1371600" cy="1571624"/>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4" name="Picture 3" descr="Indian city Images, Stock Photos &amp; Vectors | Shutterstock">
            <a:extLst>
              <a:ext uri="{FF2B5EF4-FFF2-40B4-BE49-F238E27FC236}">
                <a16:creationId xmlns:a16="http://schemas.microsoft.com/office/drawing/2014/main" id="{9862CC0F-928A-4365-93C3-DA4350E564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99" t="18454" r="80043" b="47210"/>
          <a:stretch/>
        </p:blipFill>
        <p:spPr bwMode="auto">
          <a:xfrm>
            <a:off x="6566515" y="3254259"/>
            <a:ext cx="1371600" cy="152400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5" name="Picture 2" descr="Indian city Images, Stock Photos &amp; Vectors | Shutterstock">
            <a:extLst>
              <a:ext uri="{FF2B5EF4-FFF2-40B4-BE49-F238E27FC236}">
                <a16:creationId xmlns:a16="http://schemas.microsoft.com/office/drawing/2014/main" id="{CBA3DE33-CE0C-443D-AE12-E65498E80D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411" t="18240" r="1962" b="46888"/>
          <a:stretch/>
        </p:blipFill>
        <p:spPr bwMode="auto">
          <a:xfrm>
            <a:off x="10509865" y="3230447"/>
            <a:ext cx="1369218" cy="1547812"/>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6" name="Picture 2" descr="Indian city Images, Stock Photos &amp; Vectors | Shutterstock">
            <a:extLst>
              <a:ext uri="{FF2B5EF4-FFF2-40B4-BE49-F238E27FC236}">
                <a16:creationId xmlns:a16="http://schemas.microsoft.com/office/drawing/2014/main" id="{A377A9A4-CAC4-4015-A83A-7CD457A236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582" t="18240" r="60791" b="46782"/>
          <a:stretch/>
        </p:blipFill>
        <p:spPr bwMode="auto">
          <a:xfrm>
            <a:off x="213340" y="3239974"/>
            <a:ext cx="1369218" cy="1552575"/>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7" name="Picture 2" descr="Indian city Images, Stock Photos &amp; Vectors | Shutterstock">
            <a:extLst>
              <a:ext uri="{FF2B5EF4-FFF2-40B4-BE49-F238E27FC236}">
                <a16:creationId xmlns:a16="http://schemas.microsoft.com/office/drawing/2014/main" id="{F7E6A5F3-F6B1-4E68-9E44-D1B22C6FE3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416" t="18668" r="40956" b="46353"/>
          <a:stretch/>
        </p:blipFill>
        <p:spPr bwMode="auto">
          <a:xfrm>
            <a:off x="2470765" y="3239973"/>
            <a:ext cx="1369218" cy="1552575"/>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8" name="Picture 2" descr="Indian city Images, Stock Photos &amp; Vectors | Shutterstock">
            <a:extLst>
              <a:ext uri="{FF2B5EF4-FFF2-40B4-BE49-F238E27FC236}">
                <a16:creationId xmlns:a16="http://schemas.microsoft.com/office/drawing/2014/main" id="{53000240-D9D0-4C90-BC0B-E8E7750737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913" t="17811" r="21460" b="47210"/>
          <a:stretch/>
        </p:blipFill>
        <p:spPr bwMode="auto">
          <a:xfrm>
            <a:off x="4518640" y="3239972"/>
            <a:ext cx="1369218" cy="1552575"/>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25" name="Oval 24">
            <a:extLst>
              <a:ext uri="{FF2B5EF4-FFF2-40B4-BE49-F238E27FC236}">
                <a16:creationId xmlns:a16="http://schemas.microsoft.com/office/drawing/2014/main" id="{1BAE6C1E-AF37-4CF4-93AC-12492D889497}"/>
              </a:ext>
            </a:extLst>
          </p:cNvPr>
          <p:cNvSpPr/>
          <p:nvPr/>
        </p:nvSpPr>
        <p:spPr>
          <a:xfrm>
            <a:off x="366877" y="3396710"/>
            <a:ext cx="106532" cy="97654"/>
          </a:xfrm>
          <a:prstGeom prst="ellipse">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lumMod val="50000"/>
                </a:schemeClr>
              </a:solidFill>
            </a:endParaRPr>
          </a:p>
        </p:txBody>
      </p:sp>
      <p:cxnSp>
        <p:nvCxnSpPr>
          <p:cNvPr id="26" name="Straight Connector 25">
            <a:extLst>
              <a:ext uri="{FF2B5EF4-FFF2-40B4-BE49-F238E27FC236}">
                <a16:creationId xmlns:a16="http://schemas.microsoft.com/office/drawing/2014/main" id="{E305AF5B-46E6-4239-8552-92880E8495E7}"/>
              </a:ext>
            </a:extLst>
          </p:cNvPr>
          <p:cNvCxnSpPr>
            <a:cxnSpLocks/>
          </p:cNvCxnSpPr>
          <p:nvPr/>
        </p:nvCxnSpPr>
        <p:spPr>
          <a:xfrm flipH="1" flipV="1">
            <a:off x="416588" y="2114251"/>
            <a:ext cx="2" cy="1340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B55C154-0090-4C88-BA93-1F321889138D}"/>
              </a:ext>
            </a:extLst>
          </p:cNvPr>
          <p:cNvCxnSpPr>
            <a:cxnSpLocks/>
          </p:cNvCxnSpPr>
          <p:nvPr/>
        </p:nvCxnSpPr>
        <p:spPr>
          <a:xfrm>
            <a:off x="422726" y="2122033"/>
            <a:ext cx="29740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D4EFACC-11BB-4684-BC7F-686E6E8623C1}"/>
              </a:ext>
            </a:extLst>
          </p:cNvPr>
          <p:cNvCxnSpPr>
            <a:cxnSpLocks/>
          </p:cNvCxnSpPr>
          <p:nvPr/>
        </p:nvCxnSpPr>
        <p:spPr>
          <a:xfrm>
            <a:off x="415324" y="2945430"/>
            <a:ext cx="29740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88B404C-111A-406D-8424-221097BEA5D6}"/>
              </a:ext>
            </a:extLst>
          </p:cNvPr>
          <p:cNvCxnSpPr>
            <a:cxnSpLocks/>
          </p:cNvCxnSpPr>
          <p:nvPr/>
        </p:nvCxnSpPr>
        <p:spPr>
          <a:xfrm>
            <a:off x="416800" y="2555687"/>
            <a:ext cx="29740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018FE92-A446-4A92-806D-CE08D62C1FAF}"/>
              </a:ext>
            </a:extLst>
          </p:cNvPr>
          <p:cNvSpPr txBox="1"/>
          <p:nvPr/>
        </p:nvSpPr>
        <p:spPr>
          <a:xfrm>
            <a:off x="720126" y="2817322"/>
            <a:ext cx="776440" cy="323165"/>
          </a:xfrm>
          <a:prstGeom prst="rect">
            <a:avLst/>
          </a:prstGeom>
          <a:noFill/>
          <a:ln>
            <a:noFill/>
          </a:ln>
        </p:spPr>
        <p:txBody>
          <a:bodyPr wrap="square" rtlCol="0">
            <a:spAutoFit/>
          </a:bodyPr>
          <a:lstStyle/>
          <a:p>
            <a:r>
              <a:rPr lang="en-IN" sz="1500" b="1" dirty="0"/>
              <a:t>Vashi</a:t>
            </a:r>
          </a:p>
        </p:txBody>
      </p:sp>
      <p:sp>
        <p:nvSpPr>
          <p:cNvPr id="31" name="TextBox 30">
            <a:extLst>
              <a:ext uri="{FF2B5EF4-FFF2-40B4-BE49-F238E27FC236}">
                <a16:creationId xmlns:a16="http://schemas.microsoft.com/office/drawing/2014/main" id="{AF01BC8A-8B42-4BB4-A30F-521027FB6842}"/>
              </a:ext>
            </a:extLst>
          </p:cNvPr>
          <p:cNvSpPr txBox="1"/>
          <p:nvPr/>
        </p:nvSpPr>
        <p:spPr>
          <a:xfrm>
            <a:off x="712728" y="2418701"/>
            <a:ext cx="776440" cy="323165"/>
          </a:xfrm>
          <a:prstGeom prst="rect">
            <a:avLst/>
          </a:prstGeom>
          <a:noFill/>
          <a:ln>
            <a:noFill/>
          </a:ln>
        </p:spPr>
        <p:txBody>
          <a:bodyPr wrap="square" rtlCol="0">
            <a:spAutoFit/>
          </a:bodyPr>
          <a:lstStyle/>
          <a:p>
            <a:r>
              <a:rPr lang="en-IN" sz="1500" b="1" dirty="0" err="1"/>
              <a:t>Airoli</a:t>
            </a:r>
            <a:endParaRPr lang="en-IN" sz="1500" b="1" dirty="0"/>
          </a:p>
        </p:txBody>
      </p:sp>
      <p:sp>
        <p:nvSpPr>
          <p:cNvPr id="32" name="TextBox 31">
            <a:extLst>
              <a:ext uri="{FF2B5EF4-FFF2-40B4-BE49-F238E27FC236}">
                <a16:creationId xmlns:a16="http://schemas.microsoft.com/office/drawing/2014/main" id="{40F27C94-9DAC-4AEA-8EE2-BC30B206E634}"/>
              </a:ext>
            </a:extLst>
          </p:cNvPr>
          <p:cNvSpPr txBox="1"/>
          <p:nvPr/>
        </p:nvSpPr>
        <p:spPr>
          <a:xfrm>
            <a:off x="715686" y="1980604"/>
            <a:ext cx="1994978" cy="323165"/>
          </a:xfrm>
          <a:prstGeom prst="rect">
            <a:avLst/>
          </a:prstGeom>
          <a:noFill/>
          <a:ln>
            <a:noFill/>
          </a:ln>
        </p:spPr>
        <p:txBody>
          <a:bodyPr wrap="square" rtlCol="0">
            <a:spAutoFit/>
          </a:bodyPr>
          <a:lstStyle/>
          <a:p>
            <a:r>
              <a:rPr lang="en-IN" sz="1500" b="1" dirty="0" err="1"/>
              <a:t>Rabale</a:t>
            </a:r>
            <a:r>
              <a:rPr lang="en-IN" sz="1500" b="1" dirty="0"/>
              <a:t> - 4 units</a:t>
            </a:r>
          </a:p>
        </p:txBody>
      </p:sp>
      <p:sp>
        <p:nvSpPr>
          <p:cNvPr id="36" name="Oval 35">
            <a:extLst>
              <a:ext uri="{FF2B5EF4-FFF2-40B4-BE49-F238E27FC236}">
                <a16:creationId xmlns:a16="http://schemas.microsoft.com/office/drawing/2014/main" id="{02D312BC-8D35-4C44-9BD5-BDF2A1685BCC}"/>
              </a:ext>
            </a:extLst>
          </p:cNvPr>
          <p:cNvSpPr/>
          <p:nvPr/>
        </p:nvSpPr>
        <p:spPr>
          <a:xfrm>
            <a:off x="2562953" y="4394001"/>
            <a:ext cx="106532" cy="97654"/>
          </a:xfrm>
          <a:prstGeom prst="ellipse">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lumMod val="50000"/>
                </a:schemeClr>
              </a:solidFill>
            </a:endParaRPr>
          </a:p>
        </p:txBody>
      </p:sp>
      <p:cxnSp>
        <p:nvCxnSpPr>
          <p:cNvPr id="37" name="Straight Connector 36">
            <a:extLst>
              <a:ext uri="{FF2B5EF4-FFF2-40B4-BE49-F238E27FC236}">
                <a16:creationId xmlns:a16="http://schemas.microsoft.com/office/drawing/2014/main" id="{9CFAC857-F027-4E4E-B924-9ABBA8B498B6}"/>
              </a:ext>
            </a:extLst>
          </p:cNvPr>
          <p:cNvCxnSpPr>
            <a:cxnSpLocks/>
          </p:cNvCxnSpPr>
          <p:nvPr/>
        </p:nvCxnSpPr>
        <p:spPr>
          <a:xfrm flipV="1">
            <a:off x="2610194" y="4491655"/>
            <a:ext cx="0" cy="6293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735B8FB-B180-4346-8B9C-D94B9DE91AEF}"/>
              </a:ext>
            </a:extLst>
          </p:cNvPr>
          <p:cNvCxnSpPr>
            <a:cxnSpLocks/>
          </p:cNvCxnSpPr>
          <p:nvPr/>
        </p:nvCxnSpPr>
        <p:spPr>
          <a:xfrm>
            <a:off x="2602708" y="5120999"/>
            <a:ext cx="29740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2A80A40-C459-4328-AD0E-C962A2810694}"/>
              </a:ext>
            </a:extLst>
          </p:cNvPr>
          <p:cNvSpPr txBox="1"/>
          <p:nvPr/>
        </p:nvSpPr>
        <p:spPr>
          <a:xfrm>
            <a:off x="2863865" y="4979570"/>
            <a:ext cx="1502973" cy="323165"/>
          </a:xfrm>
          <a:prstGeom prst="rect">
            <a:avLst/>
          </a:prstGeom>
          <a:noFill/>
          <a:ln>
            <a:noFill/>
          </a:ln>
        </p:spPr>
        <p:txBody>
          <a:bodyPr wrap="square" rtlCol="0">
            <a:spAutoFit/>
          </a:bodyPr>
          <a:lstStyle/>
          <a:p>
            <a:r>
              <a:rPr lang="en-IN" sz="1500" b="1" dirty="0"/>
              <a:t>Electronic city</a:t>
            </a:r>
          </a:p>
        </p:txBody>
      </p:sp>
      <p:sp>
        <p:nvSpPr>
          <p:cNvPr id="45" name="Oval 44">
            <a:extLst>
              <a:ext uri="{FF2B5EF4-FFF2-40B4-BE49-F238E27FC236}">
                <a16:creationId xmlns:a16="http://schemas.microsoft.com/office/drawing/2014/main" id="{A8F06B70-C1CF-4767-9687-A2D76B0E5DA9}"/>
              </a:ext>
            </a:extLst>
          </p:cNvPr>
          <p:cNvSpPr/>
          <p:nvPr/>
        </p:nvSpPr>
        <p:spPr>
          <a:xfrm>
            <a:off x="4617481" y="3386348"/>
            <a:ext cx="106532" cy="97654"/>
          </a:xfrm>
          <a:prstGeom prst="ellipse">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lumMod val="50000"/>
                </a:schemeClr>
              </a:solidFill>
            </a:endParaRPr>
          </a:p>
        </p:txBody>
      </p:sp>
      <p:cxnSp>
        <p:nvCxnSpPr>
          <p:cNvPr id="46" name="Straight Connector 45">
            <a:extLst>
              <a:ext uri="{FF2B5EF4-FFF2-40B4-BE49-F238E27FC236}">
                <a16:creationId xmlns:a16="http://schemas.microsoft.com/office/drawing/2014/main" id="{FFBB04A9-CA0A-4BFF-8F3C-D8F1D9FEC9E3}"/>
              </a:ext>
            </a:extLst>
          </p:cNvPr>
          <p:cNvCxnSpPr>
            <a:cxnSpLocks/>
          </p:cNvCxnSpPr>
          <p:nvPr/>
        </p:nvCxnSpPr>
        <p:spPr>
          <a:xfrm flipV="1">
            <a:off x="4667194" y="2555687"/>
            <a:ext cx="210" cy="88872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F17B7F6-B99D-48D8-97C7-98286D1FC779}"/>
              </a:ext>
            </a:extLst>
          </p:cNvPr>
          <p:cNvCxnSpPr>
            <a:cxnSpLocks/>
          </p:cNvCxnSpPr>
          <p:nvPr/>
        </p:nvCxnSpPr>
        <p:spPr>
          <a:xfrm>
            <a:off x="4667404" y="2545325"/>
            <a:ext cx="29740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F4A83FA9-6A6F-4802-9871-DD17708FE694}"/>
              </a:ext>
            </a:extLst>
          </p:cNvPr>
          <p:cNvSpPr txBox="1"/>
          <p:nvPr/>
        </p:nvSpPr>
        <p:spPr>
          <a:xfrm>
            <a:off x="4918781" y="2383742"/>
            <a:ext cx="1502973" cy="323165"/>
          </a:xfrm>
          <a:prstGeom prst="rect">
            <a:avLst/>
          </a:prstGeom>
          <a:noFill/>
          <a:ln>
            <a:noFill/>
          </a:ln>
        </p:spPr>
        <p:txBody>
          <a:bodyPr wrap="square" rtlCol="0">
            <a:spAutoFit/>
          </a:bodyPr>
          <a:lstStyle/>
          <a:p>
            <a:r>
              <a:rPr lang="en-IN" sz="1500" b="1" dirty="0"/>
              <a:t>TIDEL Park</a:t>
            </a:r>
          </a:p>
        </p:txBody>
      </p:sp>
      <p:sp>
        <p:nvSpPr>
          <p:cNvPr id="53" name="Oval 52">
            <a:extLst>
              <a:ext uri="{FF2B5EF4-FFF2-40B4-BE49-F238E27FC236}">
                <a16:creationId xmlns:a16="http://schemas.microsoft.com/office/drawing/2014/main" id="{B7189BC7-2675-475B-BE05-09C0D2570777}"/>
              </a:ext>
            </a:extLst>
          </p:cNvPr>
          <p:cNvSpPr/>
          <p:nvPr/>
        </p:nvSpPr>
        <p:spPr>
          <a:xfrm>
            <a:off x="8724963" y="3375986"/>
            <a:ext cx="106532" cy="97654"/>
          </a:xfrm>
          <a:prstGeom prst="ellipse">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lumMod val="50000"/>
                </a:schemeClr>
              </a:solidFill>
            </a:endParaRPr>
          </a:p>
        </p:txBody>
      </p:sp>
      <p:cxnSp>
        <p:nvCxnSpPr>
          <p:cNvPr id="54" name="Straight Connector 53">
            <a:extLst>
              <a:ext uri="{FF2B5EF4-FFF2-40B4-BE49-F238E27FC236}">
                <a16:creationId xmlns:a16="http://schemas.microsoft.com/office/drawing/2014/main" id="{498CAFEE-6AC9-4C42-930F-078ED69CDA79}"/>
              </a:ext>
            </a:extLst>
          </p:cNvPr>
          <p:cNvCxnSpPr>
            <a:cxnSpLocks/>
          </p:cNvCxnSpPr>
          <p:nvPr/>
        </p:nvCxnSpPr>
        <p:spPr>
          <a:xfrm flipV="1">
            <a:off x="8774676" y="2542072"/>
            <a:ext cx="3553" cy="89198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C3A9AA45-D289-4DD2-811F-DD78CC2AC631}"/>
              </a:ext>
            </a:extLst>
          </p:cNvPr>
          <p:cNvCxnSpPr>
            <a:cxnSpLocks/>
          </p:cNvCxnSpPr>
          <p:nvPr/>
        </p:nvCxnSpPr>
        <p:spPr>
          <a:xfrm>
            <a:off x="8783767" y="2542072"/>
            <a:ext cx="29740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2731A166-0AE4-461D-B10D-D80C8309A43F}"/>
              </a:ext>
            </a:extLst>
          </p:cNvPr>
          <p:cNvSpPr txBox="1"/>
          <p:nvPr/>
        </p:nvSpPr>
        <p:spPr>
          <a:xfrm>
            <a:off x="9072080" y="2312891"/>
            <a:ext cx="1502973" cy="323165"/>
          </a:xfrm>
          <a:prstGeom prst="rect">
            <a:avLst/>
          </a:prstGeom>
          <a:noFill/>
          <a:ln>
            <a:noFill/>
          </a:ln>
        </p:spPr>
        <p:txBody>
          <a:bodyPr wrap="square" rtlCol="0">
            <a:spAutoFit/>
          </a:bodyPr>
          <a:lstStyle/>
          <a:p>
            <a:r>
              <a:rPr lang="en-IN" sz="1500" b="1" dirty="0"/>
              <a:t>Gachibowli</a:t>
            </a:r>
          </a:p>
        </p:txBody>
      </p:sp>
      <p:sp>
        <p:nvSpPr>
          <p:cNvPr id="61" name="Oval 60">
            <a:extLst>
              <a:ext uri="{FF2B5EF4-FFF2-40B4-BE49-F238E27FC236}">
                <a16:creationId xmlns:a16="http://schemas.microsoft.com/office/drawing/2014/main" id="{E234F2EE-98AF-4248-AE4A-FA7D3B8B5A80}"/>
              </a:ext>
            </a:extLst>
          </p:cNvPr>
          <p:cNvSpPr/>
          <p:nvPr/>
        </p:nvSpPr>
        <p:spPr>
          <a:xfrm>
            <a:off x="6679720" y="4438419"/>
            <a:ext cx="106532" cy="97654"/>
          </a:xfrm>
          <a:prstGeom prst="ellipse">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lumMod val="50000"/>
                </a:schemeClr>
              </a:solidFill>
            </a:endParaRPr>
          </a:p>
        </p:txBody>
      </p:sp>
      <p:cxnSp>
        <p:nvCxnSpPr>
          <p:cNvPr id="62" name="Straight Connector 61">
            <a:extLst>
              <a:ext uri="{FF2B5EF4-FFF2-40B4-BE49-F238E27FC236}">
                <a16:creationId xmlns:a16="http://schemas.microsoft.com/office/drawing/2014/main" id="{35C2E561-9C1B-4573-8E43-66D41015C959}"/>
              </a:ext>
            </a:extLst>
          </p:cNvPr>
          <p:cNvCxnSpPr>
            <a:cxnSpLocks/>
          </p:cNvCxnSpPr>
          <p:nvPr/>
        </p:nvCxnSpPr>
        <p:spPr>
          <a:xfrm flipV="1">
            <a:off x="6726961" y="4536073"/>
            <a:ext cx="0" cy="6293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01AEF7C-05FE-45CC-A1F4-7F7A0626DF12}"/>
              </a:ext>
            </a:extLst>
          </p:cNvPr>
          <p:cNvCxnSpPr>
            <a:cxnSpLocks/>
          </p:cNvCxnSpPr>
          <p:nvPr/>
        </p:nvCxnSpPr>
        <p:spPr>
          <a:xfrm>
            <a:off x="6719475" y="5165417"/>
            <a:ext cx="29740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1162F4AC-D221-4004-AE4C-77B281469E92}"/>
              </a:ext>
            </a:extLst>
          </p:cNvPr>
          <p:cNvSpPr txBox="1"/>
          <p:nvPr/>
        </p:nvSpPr>
        <p:spPr>
          <a:xfrm>
            <a:off x="6980632" y="5006352"/>
            <a:ext cx="1502973" cy="323165"/>
          </a:xfrm>
          <a:prstGeom prst="rect">
            <a:avLst/>
          </a:prstGeom>
          <a:noFill/>
          <a:ln>
            <a:noFill/>
          </a:ln>
        </p:spPr>
        <p:txBody>
          <a:bodyPr wrap="square" rtlCol="0">
            <a:spAutoFit/>
          </a:bodyPr>
          <a:lstStyle/>
          <a:p>
            <a:r>
              <a:rPr lang="en-IN" sz="1500" b="1" dirty="0"/>
              <a:t>Noida</a:t>
            </a:r>
          </a:p>
        </p:txBody>
      </p:sp>
      <p:sp>
        <p:nvSpPr>
          <p:cNvPr id="65" name="Oval 64">
            <a:extLst>
              <a:ext uri="{FF2B5EF4-FFF2-40B4-BE49-F238E27FC236}">
                <a16:creationId xmlns:a16="http://schemas.microsoft.com/office/drawing/2014/main" id="{DAE7279B-5890-4159-AF3D-913158B3420B}"/>
              </a:ext>
            </a:extLst>
          </p:cNvPr>
          <p:cNvSpPr/>
          <p:nvPr/>
        </p:nvSpPr>
        <p:spPr>
          <a:xfrm>
            <a:off x="10502292" y="4419229"/>
            <a:ext cx="106532" cy="97654"/>
          </a:xfrm>
          <a:prstGeom prst="ellipse">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lumMod val="50000"/>
                </a:schemeClr>
              </a:solidFill>
            </a:endParaRPr>
          </a:p>
        </p:txBody>
      </p:sp>
      <p:cxnSp>
        <p:nvCxnSpPr>
          <p:cNvPr id="66" name="Straight Connector 65">
            <a:extLst>
              <a:ext uri="{FF2B5EF4-FFF2-40B4-BE49-F238E27FC236}">
                <a16:creationId xmlns:a16="http://schemas.microsoft.com/office/drawing/2014/main" id="{FB0A8913-3D86-45C8-9FE8-5496DFCBA83A}"/>
              </a:ext>
            </a:extLst>
          </p:cNvPr>
          <p:cNvCxnSpPr>
            <a:cxnSpLocks/>
          </p:cNvCxnSpPr>
          <p:nvPr/>
        </p:nvCxnSpPr>
        <p:spPr>
          <a:xfrm flipV="1">
            <a:off x="10549533" y="4516883"/>
            <a:ext cx="0" cy="6293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5DB985A5-E806-4BF4-8C9C-A5BA4CE44BB1}"/>
              </a:ext>
            </a:extLst>
          </p:cNvPr>
          <p:cNvCxnSpPr>
            <a:cxnSpLocks/>
          </p:cNvCxnSpPr>
          <p:nvPr/>
        </p:nvCxnSpPr>
        <p:spPr>
          <a:xfrm>
            <a:off x="10542047" y="5146227"/>
            <a:ext cx="29740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8B7F84A5-74F7-4610-B200-D1A7ACD41C13}"/>
              </a:ext>
            </a:extLst>
          </p:cNvPr>
          <p:cNvSpPr txBox="1"/>
          <p:nvPr/>
        </p:nvSpPr>
        <p:spPr>
          <a:xfrm>
            <a:off x="10803204" y="4987162"/>
            <a:ext cx="1502973" cy="323165"/>
          </a:xfrm>
          <a:prstGeom prst="rect">
            <a:avLst/>
          </a:prstGeom>
          <a:noFill/>
          <a:ln>
            <a:noFill/>
          </a:ln>
        </p:spPr>
        <p:txBody>
          <a:bodyPr wrap="square" rtlCol="0">
            <a:spAutoFit/>
          </a:bodyPr>
          <a:lstStyle/>
          <a:p>
            <a:r>
              <a:rPr lang="en-IN" sz="1500" b="1" dirty="0"/>
              <a:t>Salt lake city</a:t>
            </a:r>
          </a:p>
        </p:txBody>
      </p:sp>
      <p:sp>
        <p:nvSpPr>
          <p:cNvPr id="44" name="Title 1">
            <a:extLst>
              <a:ext uri="{FF2B5EF4-FFF2-40B4-BE49-F238E27FC236}">
                <a16:creationId xmlns:a16="http://schemas.microsoft.com/office/drawing/2014/main" id="{CB743BAB-BC15-4318-8420-FA84A47EC9D1}"/>
              </a:ext>
            </a:extLst>
          </p:cNvPr>
          <p:cNvSpPr>
            <a:spLocks noGrp="1"/>
          </p:cNvSpPr>
          <p:nvPr>
            <p:ph type="ctrTitle"/>
          </p:nvPr>
        </p:nvSpPr>
        <p:spPr>
          <a:xfrm>
            <a:off x="301754" y="335250"/>
            <a:ext cx="9925392" cy="602503"/>
          </a:xfrm>
        </p:spPr>
        <p:txBody>
          <a:bodyPr>
            <a:noAutofit/>
          </a:bodyPr>
          <a:lstStyle/>
          <a:p>
            <a:pPr algn="l"/>
            <a:r>
              <a:rPr lang="en-US" sz="2930" b="1" dirty="0">
                <a:solidFill>
                  <a:srgbClr val="C7D300"/>
                </a:solidFill>
                <a:latin typeface="Trebuchet MS" panose="020B0603020202020204" pitchFamily="34" charset="0"/>
              </a:rPr>
              <a:t>OUR DC FOOTPRINT:</a:t>
            </a:r>
            <a:r>
              <a:rPr lang="en-US" sz="2930" b="1" dirty="0">
                <a:solidFill>
                  <a:schemeClr val="bg1">
                    <a:lumMod val="50000"/>
                  </a:schemeClr>
                </a:solidFill>
                <a:latin typeface="Trebuchet MS" panose="020B0603020202020204" pitchFamily="34" charset="0"/>
              </a:rPr>
              <a:t> 11 DATA CENTER STRONG</a:t>
            </a:r>
          </a:p>
        </p:txBody>
      </p:sp>
      <p:pic>
        <p:nvPicPr>
          <p:cNvPr id="48" name="Picture 47">
            <a:extLst>
              <a:ext uri="{FF2B5EF4-FFF2-40B4-BE49-F238E27FC236}">
                <a16:creationId xmlns:a16="http://schemas.microsoft.com/office/drawing/2014/main" id="{F8710881-A4E1-4871-A7BA-8CE560A1B3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64239" y="352329"/>
            <a:ext cx="1126007" cy="585483"/>
          </a:xfrm>
          <a:prstGeom prst="rect">
            <a:avLst/>
          </a:prstGeom>
        </p:spPr>
      </p:pic>
    </p:spTree>
    <p:extLst>
      <p:ext uri="{BB962C8B-B14F-4D97-AF65-F5344CB8AC3E}">
        <p14:creationId xmlns:p14="http://schemas.microsoft.com/office/powerpoint/2010/main" val="3354787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2B597301-6691-4A42-B4DA-B0CB91030D1A}"/>
              </a:ext>
            </a:extLst>
          </p:cNvPr>
          <p:cNvPicPr>
            <a:picLocks noChangeAspect="1" noChangeArrowheads="1"/>
          </p:cNvPicPr>
          <p:nvPr/>
        </p:nvPicPr>
        <p:blipFill rotWithShape="1">
          <a:blip r:embed="rId2">
            <a:alphaModFix amt="65000"/>
            <a:extLst>
              <a:ext uri="{28A0092B-C50C-407E-A947-70E740481C1C}">
                <a14:useLocalDpi xmlns:a14="http://schemas.microsoft.com/office/drawing/2010/main" val="0"/>
              </a:ext>
            </a:extLst>
          </a:blip>
          <a:srcRect t="19065"/>
          <a:stretch/>
        </p:blipFill>
        <p:spPr bwMode="auto">
          <a:xfrm>
            <a:off x="-147638" y="0"/>
            <a:ext cx="124872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B3F0804-8B52-442D-B623-E328D70B875C}"/>
              </a:ext>
            </a:extLst>
          </p:cNvPr>
          <p:cNvSpPr txBox="1"/>
          <p:nvPr/>
        </p:nvSpPr>
        <p:spPr>
          <a:xfrm>
            <a:off x="4121426" y="1152939"/>
            <a:ext cx="4068417" cy="861774"/>
          </a:xfrm>
          <a:prstGeom prst="rect">
            <a:avLst/>
          </a:prstGeom>
          <a:noFill/>
        </p:spPr>
        <p:txBody>
          <a:bodyPr wrap="square" rtlCol="0">
            <a:spAutoFit/>
          </a:bodyPr>
          <a:lstStyle/>
          <a:p>
            <a:pPr algn="ctr"/>
            <a:r>
              <a:rPr lang="en-IN" sz="5000" b="1" dirty="0">
                <a:solidFill>
                  <a:schemeClr val="bg1">
                    <a:lumMod val="50000"/>
                    <a:lumOff val="50000"/>
                  </a:schemeClr>
                </a:solidFill>
                <a:latin typeface="Trebuchet MS" panose="020B0603020202020204" pitchFamily="34" charset="0"/>
              </a:rPr>
              <a:t>FUTURE</a:t>
            </a:r>
          </a:p>
        </p:txBody>
      </p:sp>
    </p:spTree>
    <p:extLst>
      <p:ext uri="{BB962C8B-B14F-4D97-AF65-F5344CB8AC3E}">
        <p14:creationId xmlns:p14="http://schemas.microsoft.com/office/powerpoint/2010/main" val="89380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5g spectrum: DoT allots 5G trial spectrum, paves way for development of use  cases - The Economic Times">
            <a:extLst>
              <a:ext uri="{FF2B5EF4-FFF2-40B4-BE49-F238E27FC236}">
                <a16:creationId xmlns:a16="http://schemas.microsoft.com/office/drawing/2014/main" id="{0EF617B7-E380-412C-8706-22A3B9F1B80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62127" y="1484448"/>
            <a:ext cx="5069783" cy="402363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5AF5E36-6B5F-45A0-B182-85D2E845B74F}"/>
              </a:ext>
            </a:extLst>
          </p:cNvPr>
          <p:cNvSpPr txBox="1">
            <a:spLocks/>
          </p:cNvSpPr>
          <p:nvPr/>
        </p:nvSpPr>
        <p:spPr>
          <a:xfrm>
            <a:off x="362127" y="459770"/>
            <a:ext cx="6732152" cy="459357"/>
          </a:xfrm>
          <a:prstGeom prst="rect">
            <a:avLst/>
          </a:prstGeom>
        </p:spPr>
        <p:txBody>
          <a:bodyPr vert="horz" wrap="square" lIns="89155" tIns="44577" rIns="89155" bIns="44577"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32">
              <a:lnSpc>
                <a:spcPct val="100000"/>
              </a:lnSpc>
              <a:spcBef>
                <a:spcPts val="0"/>
              </a:spcBef>
              <a:buClr>
                <a:srgbClr val="000000"/>
              </a:buClr>
              <a:buSzPct val="100000"/>
            </a:pPr>
            <a:r>
              <a:rPr lang="en-US" sz="2400" b="1" dirty="0">
                <a:solidFill>
                  <a:schemeClr val="tx1">
                    <a:lumMod val="50000"/>
                    <a:lumOff val="50000"/>
                  </a:schemeClr>
                </a:solidFill>
                <a:latin typeface="Trebuchet MS" panose="020B0603020202020204" pitchFamily="34" charset="0"/>
                <a:ea typeface="Arial"/>
                <a:cs typeface="Arial" panose="020B0604020202020204" pitchFamily="34" charset="0"/>
              </a:rPr>
              <a:t>INDIA’S EVOLVING </a:t>
            </a:r>
            <a:r>
              <a:rPr lang="en-US" sz="2400" b="1" dirty="0">
                <a:solidFill>
                  <a:srgbClr val="C9D50A"/>
                </a:solidFill>
                <a:latin typeface="Trebuchet MS" panose="020B0603020202020204" pitchFamily="34" charset="0"/>
                <a:ea typeface="Arial"/>
                <a:cs typeface="Arial" panose="020B0604020202020204" pitchFamily="34" charset="0"/>
              </a:rPr>
              <a:t>5G &amp; DC </a:t>
            </a:r>
            <a:r>
              <a:rPr lang="en-US" sz="2400" b="1" dirty="0">
                <a:solidFill>
                  <a:schemeClr val="tx1">
                    <a:lumMod val="50000"/>
                    <a:lumOff val="50000"/>
                  </a:schemeClr>
                </a:solidFill>
                <a:latin typeface="Trebuchet MS" panose="020B0603020202020204" pitchFamily="34" charset="0"/>
                <a:ea typeface="Arial"/>
                <a:cs typeface="Arial" panose="020B0604020202020204" pitchFamily="34" charset="0"/>
              </a:rPr>
              <a:t>LANDSCAPE</a:t>
            </a:r>
            <a:endParaRPr lang="en-IN" sz="1560" b="1" dirty="0">
              <a:solidFill>
                <a:schemeClr val="tx1">
                  <a:lumMod val="50000"/>
                  <a:lumOff val="50000"/>
                </a:schemeClr>
              </a:solidFill>
              <a:latin typeface="Trebuchet MS" panose="020B0603020202020204" pitchFamily="34" charset="0"/>
              <a:ea typeface="Arial"/>
              <a:cs typeface="Arial" panose="020B0604020202020204" pitchFamily="34" charset="0"/>
            </a:endParaRPr>
          </a:p>
        </p:txBody>
      </p:sp>
      <p:pic>
        <p:nvPicPr>
          <p:cNvPr id="5" name="Picture 4">
            <a:extLst>
              <a:ext uri="{FF2B5EF4-FFF2-40B4-BE49-F238E27FC236}">
                <a16:creationId xmlns:a16="http://schemas.microsoft.com/office/drawing/2014/main" id="{46CCF599-7124-453A-BC1D-032AEDB504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3991" y="395155"/>
            <a:ext cx="1126007" cy="585483"/>
          </a:xfrm>
          <a:prstGeom prst="rect">
            <a:avLst/>
          </a:prstGeom>
        </p:spPr>
      </p:pic>
      <p:pic>
        <p:nvPicPr>
          <p:cNvPr id="7170" name="Picture 2" descr="India Data Centre Outlook H1 2021 | JLL Research">
            <a:extLst>
              <a:ext uri="{FF2B5EF4-FFF2-40B4-BE49-F238E27FC236}">
                <a16:creationId xmlns:a16="http://schemas.microsoft.com/office/drawing/2014/main" id="{E66D8B75-FC97-45B9-90D1-1F28B8E789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919127"/>
            <a:ext cx="3117699" cy="561419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0274AC97-10F7-41D7-A7D0-9BEEE167C7B7}"/>
              </a:ext>
            </a:extLst>
          </p:cNvPr>
          <p:cNvSpPr/>
          <p:nvPr/>
        </p:nvSpPr>
        <p:spPr>
          <a:xfrm>
            <a:off x="9384104" y="2965223"/>
            <a:ext cx="2189062" cy="2170546"/>
          </a:xfrm>
          <a:prstGeom prst="ellipse">
            <a:avLst/>
          </a:prstGeom>
          <a:solidFill>
            <a:srgbClr val="C9D50A"/>
          </a:solidFill>
          <a:ln>
            <a:noFill/>
          </a:ln>
          <a:effectLst>
            <a:outerShdw blurRad="50800" dist="38100" dir="5400000" algn="t"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AB7A24E1-DE03-4156-9F86-4C1BCB95C787}"/>
              </a:ext>
            </a:extLst>
          </p:cNvPr>
          <p:cNvSpPr txBox="1"/>
          <p:nvPr/>
        </p:nvSpPr>
        <p:spPr>
          <a:xfrm>
            <a:off x="9661215" y="3357998"/>
            <a:ext cx="1634839" cy="1384995"/>
          </a:xfrm>
          <a:prstGeom prst="rect">
            <a:avLst/>
          </a:prstGeom>
          <a:noFill/>
        </p:spPr>
        <p:txBody>
          <a:bodyPr wrap="square" rtlCol="0">
            <a:spAutoFit/>
          </a:bodyPr>
          <a:lstStyle/>
          <a:p>
            <a:pPr algn="ctr"/>
            <a:r>
              <a:rPr lang="en-IN" sz="1200" b="1" dirty="0">
                <a:solidFill>
                  <a:schemeClr val="tx1">
                    <a:lumMod val="65000"/>
                    <a:lumOff val="35000"/>
                  </a:schemeClr>
                </a:solidFill>
              </a:rPr>
              <a:t>Sify Network provides last mile for most mobility players</a:t>
            </a:r>
          </a:p>
          <a:p>
            <a:pPr algn="ctr"/>
            <a:endParaRPr lang="en-IN" sz="1200" b="1" dirty="0">
              <a:solidFill>
                <a:schemeClr val="tx1">
                  <a:lumMod val="65000"/>
                  <a:lumOff val="35000"/>
                </a:schemeClr>
              </a:solidFill>
            </a:endParaRPr>
          </a:p>
          <a:p>
            <a:pPr algn="ctr"/>
            <a:r>
              <a:rPr lang="en-IN" sz="1200" b="1" dirty="0">
                <a:solidFill>
                  <a:schemeClr val="tx1">
                    <a:lumMod val="65000"/>
                    <a:lumOff val="35000"/>
                  </a:schemeClr>
                </a:solidFill>
              </a:rPr>
              <a:t>200 MW of DC capacity to be added in the next 4-5 </a:t>
            </a:r>
            <a:r>
              <a:rPr lang="en-IN" sz="1200" b="1" dirty="0" err="1">
                <a:solidFill>
                  <a:schemeClr val="tx1">
                    <a:lumMod val="65000"/>
                    <a:lumOff val="35000"/>
                  </a:schemeClr>
                </a:solidFill>
              </a:rPr>
              <a:t>yrs</a:t>
            </a:r>
            <a:endParaRPr lang="en-IN" sz="1200" b="1" dirty="0">
              <a:solidFill>
                <a:schemeClr val="tx1">
                  <a:lumMod val="65000"/>
                  <a:lumOff val="35000"/>
                </a:schemeClr>
              </a:solidFill>
            </a:endParaRPr>
          </a:p>
        </p:txBody>
      </p:sp>
    </p:spTree>
    <p:extLst>
      <p:ext uri="{BB962C8B-B14F-4D97-AF65-F5344CB8AC3E}">
        <p14:creationId xmlns:p14="http://schemas.microsoft.com/office/powerpoint/2010/main" val="1666094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nfographic - 5G Ecosystem">
            <a:extLst>
              <a:ext uri="{FF2B5EF4-FFF2-40B4-BE49-F238E27FC236}">
                <a16:creationId xmlns:a16="http://schemas.microsoft.com/office/drawing/2014/main" id="{CBF5120C-639D-464B-9DB9-01D8043D4C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747" y="1139678"/>
            <a:ext cx="7476916" cy="536015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B36FB7C1-7345-446C-A554-9B6690AA01D3}"/>
              </a:ext>
            </a:extLst>
          </p:cNvPr>
          <p:cNvSpPr txBox="1">
            <a:spLocks/>
          </p:cNvSpPr>
          <p:nvPr/>
        </p:nvSpPr>
        <p:spPr>
          <a:xfrm>
            <a:off x="362127" y="459770"/>
            <a:ext cx="8689108" cy="459357"/>
          </a:xfrm>
          <a:prstGeom prst="rect">
            <a:avLst/>
          </a:prstGeom>
        </p:spPr>
        <p:txBody>
          <a:bodyPr vert="horz" wrap="square" lIns="89155" tIns="44577" rIns="89155" bIns="44577"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32">
              <a:lnSpc>
                <a:spcPct val="100000"/>
              </a:lnSpc>
              <a:spcBef>
                <a:spcPts val="0"/>
              </a:spcBef>
              <a:buClr>
                <a:srgbClr val="000000"/>
              </a:buClr>
              <a:buSzPct val="100000"/>
            </a:pPr>
            <a:r>
              <a:rPr lang="en-US" sz="2400" b="1" dirty="0">
                <a:solidFill>
                  <a:schemeClr val="tx1">
                    <a:lumMod val="50000"/>
                    <a:lumOff val="50000"/>
                  </a:schemeClr>
                </a:solidFill>
                <a:latin typeface="Trebuchet MS" panose="020B0603020202020204" pitchFamily="34" charset="0"/>
                <a:ea typeface="Arial"/>
                <a:cs typeface="Arial" panose="020B0604020202020204" pitchFamily="34" charset="0"/>
              </a:rPr>
              <a:t>INDIA’S EVOLVING </a:t>
            </a:r>
            <a:r>
              <a:rPr lang="en-US" sz="2400" b="1" dirty="0">
                <a:solidFill>
                  <a:srgbClr val="C9D50A"/>
                </a:solidFill>
                <a:latin typeface="Trebuchet MS" panose="020B0603020202020204" pitchFamily="34" charset="0"/>
                <a:ea typeface="Arial"/>
                <a:cs typeface="Arial" panose="020B0604020202020204" pitchFamily="34" charset="0"/>
              </a:rPr>
              <a:t>INTERNET OF THINGS (IOT) </a:t>
            </a:r>
            <a:r>
              <a:rPr lang="en-US" sz="2400" b="1" dirty="0">
                <a:solidFill>
                  <a:schemeClr val="tx1">
                    <a:lumMod val="50000"/>
                    <a:lumOff val="50000"/>
                  </a:schemeClr>
                </a:solidFill>
                <a:latin typeface="Trebuchet MS" panose="020B0603020202020204" pitchFamily="34" charset="0"/>
                <a:ea typeface="Arial"/>
                <a:cs typeface="Arial" panose="020B0604020202020204" pitchFamily="34" charset="0"/>
              </a:rPr>
              <a:t>LANDSCAPE</a:t>
            </a:r>
            <a:endParaRPr lang="en-IN" sz="1560" b="1" dirty="0">
              <a:solidFill>
                <a:schemeClr val="tx1">
                  <a:lumMod val="50000"/>
                  <a:lumOff val="50000"/>
                </a:schemeClr>
              </a:solidFill>
              <a:latin typeface="Trebuchet MS" panose="020B0603020202020204" pitchFamily="34" charset="0"/>
              <a:ea typeface="Arial"/>
              <a:cs typeface="Arial" panose="020B0604020202020204" pitchFamily="34" charset="0"/>
            </a:endParaRPr>
          </a:p>
        </p:txBody>
      </p:sp>
      <p:pic>
        <p:nvPicPr>
          <p:cNvPr id="4" name="Picture 3">
            <a:extLst>
              <a:ext uri="{FF2B5EF4-FFF2-40B4-BE49-F238E27FC236}">
                <a16:creationId xmlns:a16="http://schemas.microsoft.com/office/drawing/2014/main" id="{773481D6-B708-4233-8D60-E53F760EE6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3991" y="395155"/>
            <a:ext cx="1126007" cy="585483"/>
          </a:xfrm>
          <a:prstGeom prst="rect">
            <a:avLst/>
          </a:prstGeom>
        </p:spPr>
      </p:pic>
      <p:sp>
        <p:nvSpPr>
          <p:cNvPr id="7" name="Oval 6">
            <a:extLst>
              <a:ext uri="{FF2B5EF4-FFF2-40B4-BE49-F238E27FC236}">
                <a16:creationId xmlns:a16="http://schemas.microsoft.com/office/drawing/2014/main" id="{7CC0C5B7-0D83-4321-A7DF-443AA1573B03}"/>
              </a:ext>
            </a:extLst>
          </p:cNvPr>
          <p:cNvSpPr/>
          <p:nvPr/>
        </p:nvSpPr>
        <p:spPr>
          <a:xfrm>
            <a:off x="9180901" y="2854387"/>
            <a:ext cx="2189062" cy="2170546"/>
          </a:xfrm>
          <a:prstGeom prst="ellipse">
            <a:avLst/>
          </a:prstGeom>
          <a:solidFill>
            <a:srgbClr val="C9D50A"/>
          </a:solidFill>
          <a:ln>
            <a:noFill/>
          </a:ln>
          <a:effectLst>
            <a:outerShdw blurRad="50800" dist="38100" dir="5400000" algn="t"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A2F3E191-46DB-4F2F-8178-BD0BA56A59D5}"/>
              </a:ext>
            </a:extLst>
          </p:cNvPr>
          <p:cNvSpPr txBox="1"/>
          <p:nvPr/>
        </p:nvSpPr>
        <p:spPr>
          <a:xfrm>
            <a:off x="9458012" y="3062497"/>
            <a:ext cx="1634839" cy="1754326"/>
          </a:xfrm>
          <a:prstGeom prst="rect">
            <a:avLst/>
          </a:prstGeom>
          <a:noFill/>
        </p:spPr>
        <p:txBody>
          <a:bodyPr wrap="square" rtlCol="0">
            <a:spAutoFit/>
          </a:bodyPr>
          <a:lstStyle/>
          <a:p>
            <a:pPr algn="ctr"/>
            <a:r>
              <a:rPr lang="en-IN" sz="1200" b="1" dirty="0">
                <a:solidFill>
                  <a:schemeClr val="tx1">
                    <a:lumMod val="65000"/>
                    <a:lumOff val="35000"/>
                  </a:schemeClr>
                </a:solidFill>
              </a:rPr>
              <a:t>Digital@core Intelligent application fabric for AI </a:t>
            </a:r>
            <a:r>
              <a:rPr lang="en-IN" sz="1200" b="1" dirty="0" err="1">
                <a:solidFill>
                  <a:schemeClr val="tx1">
                    <a:lumMod val="65000"/>
                    <a:lumOff val="35000"/>
                  </a:schemeClr>
                </a:solidFill>
              </a:rPr>
              <a:t>centered</a:t>
            </a:r>
            <a:r>
              <a:rPr lang="en-IN" sz="1200" b="1" dirty="0">
                <a:solidFill>
                  <a:schemeClr val="tx1">
                    <a:lumMod val="65000"/>
                    <a:lumOff val="35000"/>
                  </a:schemeClr>
                </a:solidFill>
              </a:rPr>
              <a:t> appliances</a:t>
            </a:r>
          </a:p>
          <a:p>
            <a:pPr algn="ctr"/>
            <a:endParaRPr lang="en-IN" sz="1200" b="1" dirty="0">
              <a:solidFill>
                <a:schemeClr val="tx1">
                  <a:lumMod val="65000"/>
                  <a:lumOff val="35000"/>
                </a:schemeClr>
              </a:solidFill>
            </a:endParaRPr>
          </a:p>
          <a:p>
            <a:pPr algn="ctr"/>
            <a:r>
              <a:rPr lang="en-IN" sz="1200" b="1" dirty="0">
                <a:solidFill>
                  <a:schemeClr val="tx1">
                    <a:lumMod val="65000"/>
                    <a:lumOff val="35000"/>
                  </a:schemeClr>
                </a:solidFill>
              </a:rPr>
              <a:t>Edge DC fabric to plug the distance between traditional and new metros</a:t>
            </a:r>
          </a:p>
        </p:txBody>
      </p:sp>
    </p:spTree>
    <p:extLst>
      <p:ext uri="{BB962C8B-B14F-4D97-AF65-F5344CB8AC3E}">
        <p14:creationId xmlns:p14="http://schemas.microsoft.com/office/powerpoint/2010/main" val="1132675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B506C163-A3A9-45EF-9A1F-831642036FB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4607" y="1280606"/>
            <a:ext cx="8602120" cy="48386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2">
            <a:extLst>
              <a:ext uri="{FF2B5EF4-FFF2-40B4-BE49-F238E27FC236}">
                <a16:creationId xmlns:a16="http://schemas.microsoft.com/office/drawing/2014/main" id="{48D671BF-D1DB-45F6-9947-76AB6E4DA4BB}"/>
              </a:ext>
            </a:extLst>
          </p:cNvPr>
          <p:cNvSpPr txBox="1">
            <a:spLocks/>
          </p:cNvSpPr>
          <p:nvPr/>
        </p:nvSpPr>
        <p:spPr>
          <a:xfrm>
            <a:off x="497185" y="447730"/>
            <a:ext cx="5469982" cy="436851"/>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766">
              <a:lnSpc>
                <a:spcPct val="100000"/>
              </a:lnSpc>
              <a:spcBef>
                <a:spcPts val="0"/>
              </a:spcBef>
              <a:buClr>
                <a:srgbClr val="000000"/>
              </a:buClr>
              <a:buSzPct val="100000"/>
            </a:pPr>
            <a:r>
              <a:rPr lang="en-US" sz="2400" b="1" dirty="0">
                <a:solidFill>
                  <a:schemeClr val="tx1">
                    <a:lumMod val="50000"/>
                    <a:lumOff val="50000"/>
                  </a:schemeClr>
                </a:solidFill>
                <a:latin typeface="Trebuchet MS" panose="020B0603020202020204" pitchFamily="34" charset="0"/>
                <a:ea typeface="Arial"/>
                <a:cs typeface="Arial" panose="020B0604020202020204" pitchFamily="34" charset="0"/>
              </a:rPr>
              <a:t>DIGITAL DRIVERS</a:t>
            </a:r>
            <a:endParaRPr lang="en-IN" sz="2400" b="1" dirty="0">
              <a:solidFill>
                <a:schemeClr val="tx1">
                  <a:lumMod val="50000"/>
                  <a:lumOff val="50000"/>
                </a:schemeClr>
              </a:solidFill>
              <a:latin typeface="Trebuchet MS" panose="020B0603020202020204" pitchFamily="34" charset="0"/>
              <a:ea typeface="Arial"/>
              <a:cs typeface="Arial" panose="020B0604020202020204" pitchFamily="34" charset="0"/>
            </a:endParaRPr>
          </a:p>
        </p:txBody>
      </p:sp>
      <p:pic>
        <p:nvPicPr>
          <p:cNvPr id="7" name="Picture 6">
            <a:extLst>
              <a:ext uri="{FF2B5EF4-FFF2-40B4-BE49-F238E27FC236}">
                <a16:creationId xmlns:a16="http://schemas.microsoft.com/office/drawing/2014/main" id="{21DD3D99-FCC2-4F7F-AAB6-A8844212D3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3991" y="395155"/>
            <a:ext cx="1126007" cy="585483"/>
          </a:xfrm>
          <a:prstGeom prst="rect">
            <a:avLst/>
          </a:prstGeom>
        </p:spPr>
      </p:pic>
      <p:sp>
        <p:nvSpPr>
          <p:cNvPr id="8" name="Oval 7">
            <a:extLst>
              <a:ext uri="{FF2B5EF4-FFF2-40B4-BE49-F238E27FC236}">
                <a16:creationId xmlns:a16="http://schemas.microsoft.com/office/drawing/2014/main" id="{6DEEC2F3-6F84-401E-911C-8BD125FA8B59}"/>
              </a:ext>
            </a:extLst>
          </p:cNvPr>
          <p:cNvSpPr/>
          <p:nvPr/>
        </p:nvSpPr>
        <p:spPr>
          <a:xfrm>
            <a:off x="9468331" y="2343727"/>
            <a:ext cx="2189062" cy="2170546"/>
          </a:xfrm>
          <a:prstGeom prst="ellipse">
            <a:avLst/>
          </a:prstGeom>
          <a:solidFill>
            <a:srgbClr val="C9D50A"/>
          </a:solidFill>
          <a:ln>
            <a:noFill/>
          </a:ln>
          <a:effectLst>
            <a:outerShdw blurRad="50800" dist="38100" dir="5400000" algn="t"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a:extLst>
              <a:ext uri="{FF2B5EF4-FFF2-40B4-BE49-F238E27FC236}">
                <a16:creationId xmlns:a16="http://schemas.microsoft.com/office/drawing/2014/main" id="{8F683B50-5014-4F5B-A0BC-BF23644D00A8}"/>
              </a:ext>
            </a:extLst>
          </p:cNvPr>
          <p:cNvSpPr txBox="1"/>
          <p:nvPr/>
        </p:nvSpPr>
        <p:spPr>
          <a:xfrm>
            <a:off x="9745442" y="3105834"/>
            <a:ext cx="1634839" cy="646331"/>
          </a:xfrm>
          <a:prstGeom prst="rect">
            <a:avLst/>
          </a:prstGeom>
          <a:noFill/>
        </p:spPr>
        <p:txBody>
          <a:bodyPr wrap="square" rtlCol="0">
            <a:spAutoFit/>
          </a:bodyPr>
          <a:lstStyle/>
          <a:p>
            <a:pPr algn="ctr"/>
            <a:r>
              <a:rPr lang="en-IN" sz="1200" b="1" dirty="0">
                <a:solidFill>
                  <a:schemeClr val="tx1">
                    <a:lumMod val="65000"/>
                    <a:lumOff val="35000"/>
                  </a:schemeClr>
                </a:solidFill>
              </a:rPr>
              <a:t>Complete ecosystem of ICT services to cover all levels of IT demand</a:t>
            </a:r>
          </a:p>
        </p:txBody>
      </p:sp>
    </p:spTree>
    <p:extLst>
      <p:ext uri="{BB962C8B-B14F-4D97-AF65-F5344CB8AC3E}">
        <p14:creationId xmlns:p14="http://schemas.microsoft.com/office/powerpoint/2010/main" val="2748716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Chart: Global 5G Adoption to Hit One Billion in 2022 | Statista">
            <a:extLst>
              <a:ext uri="{FF2B5EF4-FFF2-40B4-BE49-F238E27FC236}">
                <a16:creationId xmlns:a16="http://schemas.microsoft.com/office/drawing/2014/main" id="{1449FCED-D9EB-4A12-BA2A-25C141BF8B7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1010" y="1012501"/>
            <a:ext cx="5062331" cy="50623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hart: Indians Constantly Glued to Phone Screens | Statista">
            <a:extLst>
              <a:ext uri="{FF2B5EF4-FFF2-40B4-BE49-F238E27FC236}">
                <a16:creationId xmlns:a16="http://schemas.microsoft.com/office/drawing/2014/main" id="{8566628D-9929-4ABA-AE1F-87D6563A9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7584" y="1445374"/>
            <a:ext cx="3967188" cy="396718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47D61E70-DA0C-4B9A-9916-A820C278FA2F}"/>
              </a:ext>
            </a:extLst>
          </p:cNvPr>
          <p:cNvSpPr txBox="1">
            <a:spLocks/>
          </p:cNvSpPr>
          <p:nvPr/>
        </p:nvSpPr>
        <p:spPr>
          <a:xfrm>
            <a:off x="497185" y="447730"/>
            <a:ext cx="5469982" cy="436851"/>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766">
              <a:lnSpc>
                <a:spcPct val="100000"/>
              </a:lnSpc>
              <a:spcBef>
                <a:spcPts val="0"/>
              </a:spcBef>
              <a:buClr>
                <a:srgbClr val="000000"/>
              </a:buClr>
              <a:buSzPct val="100000"/>
            </a:pPr>
            <a:r>
              <a:rPr lang="en-US" sz="2400" b="1" dirty="0">
                <a:solidFill>
                  <a:schemeClr val="tx1">
                    <a:lumMod val="50000"/>
                    <a:lumOff val="50000"/>
                  </a:schemeClr>
                </a:solidFill>
                <a:latin typeface="Trebuchet MS" panose="020B0603020202020204" pitchFamily="34" charset="0"/>
                <a:ea typeface="Arial"/>
                <a:cs typeface="Arial" panose="020B0604020202020204" pitchFamily="34" charset="0"/>
              </a:rPr>
              <a:t>FUELING THE FUTURE</a:t>
            </a:r>
            <a:endParaRPr lang="en-IN" sz="2400" b="1" dirty="0">
              <a:solidFill>
                <a:schemeClr val="tx1">
                  <a:lumMod val="50000"/>
                  <a:lumOff val="50000"/>
                </a:schemeClr>
              </a:solidFill>
              <a:latin typeface="Trebuchet MS" panose="020B0603020202020204" pitchFamily="34" charset="0"/>
              <a:ea typeface="Arial"/>
              <a:cs typeface="Arial" panose="020B0604020202020204" pitchFamily="34" charset="0"/>
            </a:endParaRPr>
          </a:p>
        </p:txBody>
      </p:sp>
      <p:cxnSp>
        <p:nvCxnSpPr>
          <p:cNvPr id="3" name="Straight Arrow Connector 2">
            <a:extLst>
              <a:ext uri="{FF2B5EF4-FFF2-40B4-BE49-F238E27FC236}">
                <a16:creationId xmlns:a16="http://schemas.microsoft.com/office/drawing/2014/main" id="{7494EF82-F6EF-446C-A927-2E0D49F606BB}"/>
              </a:ext>
            </a:extLst>
          </p:cNvPr>
          <p:cNvCxnSpPr/>
          <p:nvPr/>
        </p:nvCxnSpPr>
        <p:spPr>
          <a:xfrm>
            <a:off x="4572000" y="4710545"/>
            <a:ext cx="849746"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F571BD1-1EFF-41DB-9DFE-2BF3BB2E10EA}"/>
              </a:ext>
            </a:extLst>
          </p:cNvPr>
          <p:cNvCxnSpPr>
            <a:cxnSpLocks/>
          </p:cNvCxnSpPr>
          <p:nvPr/>
        </p:nvCxnSpPr>
        <p:spPr>
          <a:xfrm flipH="1">
            <a:off x="2211557" y="4724404"/>
            <a:ext cx="1020618"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46D193-29CF-44A7-9311-654CFD024730}"/>
              </a:ext>
            </a:extLst>
          </p:cNvPr>
          <p:cNvSpPr txBox="1"/>
          <p:nvPr/>
        </p:nvSpPr>
        <p:spPr>
          <a:xfrm>
            <a:off x="3241612" y="4364311"/>
            <a:ext cx="1256145" cy="523220"/>
          </a:xfrm>
          <a:prstGeom prst="rect">
            <a:avLst/>
          </a:prstGeom>
          <a:noFill/>
        </p:spPr>
        <p:txBody>
          <a:bodyPr wrap="square" rtlCol="0">
            <a:spAutoFit/>
          </a:bodyPr>
          <a:lstStyle/>
          <a:p>
            <a:pPr algn="ctr"/>
            <a:r>
              <a:rPr lang="en-IN" sz="1400" b="1" dirty="0"/>
              <a:t>Asia is the largest market</a:t>
            </a:r>
          </a:p>
        </p:txBody>
      </p:sp>
      <p:sp>
        <p:nvSpPr>
          <p:cNvPr id="20" name="Oval 19">
            <a:extLst>
              <a:ext uri="{FF2B5EF4-FFF2-40B4-BE49-F238E27FC236}">
                <a16:creationId xmlns:a16="http://schemas.microsoft.com/office/drawing/2014/main" id="{780B28CF-743C-4A59-B01F-4819FBCD70BC}"/>
              </a:ext>
            </a:extLst>
          </p:cNvPr>
          <p:cNvSpPr/>
          <p:nvPr/>
        </p:nvSpPr>
        <p:spPr>
          <a:xfrm>
            <a:off x="9468330" y="1808022"/>
            <a:ext cx="2575888" cy="2542309"/>
          </a:xfrm>
          <a:prstGeom prst="ellipse">
            <a:avLst/>
          </a:prstGeom>
          <a:solidFill>
            <a:srgbClr val="C9D50A"/>
          </a:solidFill>
          <a:ln>
            <a:noFill/>
          </a:ln>
          <a:effectLst>
            <a:outerShdw blurRad="50800" dist="38100" dir="5400000" algn="t"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a:extLst>
              <a:ext uri="{FF2B5EF4-FFF2-40B4-BE49-F238E27FC236}">
                <a16:creationId xmlns:a16="http://schemas.microsoft.com/office/drawing/2014/main" id="{CD22954A-C6F3-48C4-A44B-D5FD2671BA14}"/>
              </a:ext>
            </a:extLst>
          </p:cNvPr>
          <p:cNvSpPr txBox="1"/>
          <p:nvPr/>
        </p:nvSpPr>
        <p:spPr>
          <a:xfrm>
            <a:off x="9804772" y="2249958"/>
            <a:ext cx="1884218" cy="1754326"/>
          </a:xfrm>
          <a:prstGeom prst="rect">
            <a:avLst/>
          </a:prstGeom>
          <a:noFill/>
        </p:spPr>
        <p:txBody>
          <a:bodyPr wrap="square" rtlCol="0">
            <a:spAutoFit/>
          </a:bodyPr>
          <a:lstStyle/>
          <a:p>
            <a:pPr algn="ctr"/>
            <a:r>
              <a:rPr lang="en-IN" sz="1200" b="1" dirty="0">
                <a:solidFill>
                  <a:schemeClr val="tx1">
                    <a:lumMod val="65000"/>
                    <a:lumOff val="35000"/>
                  </a:schemeClr>
                </a:solidFill>
              </a:rPr>
              <a:t>Projected to be the largest market for </a:t>
            </a:r>
            <a:br>
              <a:rPr lang="en-IN" sz="1200" b="1" dirty="0">
                <a:solidFill>
                  <a:schemeClr val="tx1">
                    <a:lumMod val="65000"/>
                    <a:lumOff val="35000"/>
                  </a:schemeClr>
                </a:solidFill>
              </a:rPr>
            </a:br>
            <a:r>
              <a:rPr lang="en-IN" sz="1200" b="1" dirty="0">
                <a:solidFill>
                  <a:schemeClr val="tx1">
                    <a:lumMod val="65000"/>
                    <a:lumOff val="35000"/>
                  </a:schemeClr>
                </a:solidFill>
              </a:rPr>
              <a:t>1) Data enabled services including rich media, ecommerce, digital learning platforms</a:t>
            </a:r>
            <a:br>
              <a:rPr lang="en-IN" sz="1200" b="1" dirty="0">
                <a:solidFill>
                  <a:schemeClr val="tx1">
                    <a:lumMod val="65000"/>
                    <a:lumOff val="35000"/>
                  </a:schemeClr>
                </a:solidFill>
              </a:rPr>
            </a:br>
            <a:r>
              <a:rPr lang="en-IN" sz="1200" b="1" dirty="0">
                <a:solidFill>
                  <a:schemeClr val="tx1">
                    <a:lumMod val="65000"/>
                    <a:lumOff val="35000"/>
                  </a:schemeClr>
                </a:solidFill>
              </a:rPr>
              <a:t>2) Technology including investment into hardware for 5G</a:t>
            </a:r>
          </a:p>
        </p:txBody>
      </p:sp>
      <p:sp>
        <p:nvSpPr>
          <p:cNvPr id="6" name="Rectangle 5">
            <a:extLst>
              <a:ext uri="{FF2B5EF4-FFF2-40B4-BE49-F238E27FC236}">
                <a16:creationId xmlns:a16="http://schemas.microsoft.com/office/drawing/2014/main" id="{11F34908-6F9E-47C2-AE1F-7D0F45AAC75F}"/>
              </a:ext>
            </a:extLst>
          </p:cNvPr>
          <p:cNvSpPr/>
          <p:nvPr/>
        </p:nvSpPr>
        <p:spPr>
          <a:xfrm>
            <a:off x="6169891" y="3066473"/>
            <a:ext cx="646545" cy="1542472"/>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812707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ABC300-D620-4FF0-86F8-9B53B82F76DD}"/>
              </a:ext>
            </a:extLst>
          </p:cNvPr>
          <p:cNvSpPr>
            <a:spLocks noGrp="1"/>
          </p:cNvSpPr>
          <p:nvPr>
            <p:ph type="sldNum" idx="4294967295"/>
          </p:nvPr>
        </p:nvSpPr>
        <p:spPr>
          <a:xfrm>
            <a:off x="11048577" y="6356353"/>
            <a:ext cx="650240" cy="366183"/>
          </a:xfrm>
          <a:prstGeom prst="rect">
            <a:avLst/>
          </a:prstGeom>
        </p:spPr>
        <p:txBody>
          <a:bodyPr vert="horz" lIns="91428" tIns="45715" rIns="0" bIns="45715" rtlCol="0" anchor="ctr"/>
          <a:lstStyle>
            <a:defPPr>
              <a:defRPr lang="en-US"/>
            </a:defPPr>
            <a:lvl1pPr marL="0" algn="r" defTabSz="914400" rtl="0" eaLnBrk="1" latinLnBrk="0" hangingPunct="1">
              <a:defRPr sz="1333" kern="1200">
                <a:solidFill>
                  <a:schemeClr val="tx1">
                    <a:tint val="75000"/>
                  </a:schemeClr>
                </a:solidFill>
                <a:latin typeface="Trebuchet MS"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AB342A-830E-438F-A6A8-BEDF509AB0A8}" type="slidenum">
              <a:rPr lang="en-US" smtClean="0"/>
              <a:pPr/>
              <a:t>16</a:t>
            </a:fld>
            <a:endParaRPr lang="en" dirty="0"/>
          </a:p>
        </p:txBody>
      </p:sp>
      <p:sp>
        <p:nvSpPr>
          <p:cNvPr id="7" name="Content Placeholder 12">
            <a:extLst>
              <a:ext uri="{FF2B5EF4-FFF2-40B4-BE49-F238E27FC236}">
                <a16:creationId xmlns:a16="http://schemas.microsoft.com/office/drawing/2014/main" id="{275C8DD5-F097-4C10-81E5-0B5356ED2849}"/>
              </a:ext>
            </a:extLst>
          </p:cNvPr>
          <p:cNvSpPr>
            <a:spLocks/>
          </p:cNvSpPr>
          <p:nvPr/>
        </p:nvSpPr>
        <p:spPr bwMode="auto">
          <a:xfrm>
            <a:off x="166386" y="1975139"/>
            <a:ext cx="2316314" cy="3600400"/>
          </a:xfrm>
          <a:prstGeom prst="rect">
            <a:avLst/>
          </a:prstGeom>
          <a:noFill/>
          <a:ln>
            <a:noFill/>
          </a:ln>
        </p:spPr>
        <p:txBody>
          <a:bodyPr/>
          <a:lstStyle/>
          <a:p>
            <a:pPr algn="just"/>
            <a:r>
              <a:rPr lang="en-US" sz="1200" dirty="0">
                <a:latin typeface="Trebuchet MS" panose="020B0603020202020204" pitchFamily="34" charset="0"/>
              </a:rPr>
              <a:t>Raju Vegesna is an Executive and Entrepreneur who has leveraged his technology vision and leadership skills into a multi-decade series of successes in high technology industries.</a:t>
            </a:r>
          </a:p>
          <a:p>
            <a:pPr algn="just"/>
            <a:r>
              <a:rPr lang="en-US" sz="1200" dirty="0">
                <a:latin typeface="Trebuchet MS" panose="020B0603020202020204" pitchFamily="34" charset="0"/>
              </a:rPr>
              <a:t>Raju is the Chairman and Managing Director of Sify Technologies, a NASDAQ-listed ICT services company based in India. </a:t>
            </a:r>
          </a:p>
          <a:p>
            <a:pPr algn="just"/>
            <a:r>
              <a:rPr lang="en-US" sz="1200" dirty="0">
                <a:latin typeface="Trebuchet MS" panose="020B0603020202020204" pitchFamily="34" charset="0"/>
              </a:rPr>
              <a:t>Raju started his career at Motorola as a microprocessor designer, and founded 2 successful start-ups:  Ross Technologies, </a:t>
            </a:r>
            <a:r>
              <a:rPr lang="en-US" sz="1200" dirty="0" err="1">
                <a:latin typeface="Trebuchet MS" panose="020B0603020202020204" pitchFamily="34" charset="0"/>
              </a:rPr>
              <a:t>ServerWorks</a:t>
            </a:r>
            <a:r>
              <a:rPr lang="en-US" sz="1200" dirty="0">
                <a:latin typeface="Trebuchet MS" panose="020B0603020202020204" pitchFamily="34" charset="0"/>
              </a:rPr>
              <a:t>, and </a:t>
            </a:r>
            <a:r>
              <a:rPr lang="en-US" sz="1200" dirty="0" err="1">
                <a:latin typeface="Trebuchet MS" panose="020B0603020202020204" pitchFamily="34" charset="0"/>
              </a:rPr>
              <a:t>ServerEngines</a:t>
            </a:r>
            <a:r>
              <a:rPr lang="en-US" sz="1200" dirty="0">
                <a:latin typeface="Trebuchet MS" panose="020B0603020202020204" pitchFamily="34" charset="0"/>
              </a:rPr>
              <a:t>.   In less than a decade, these were sold to Broadcom and Emulex for a combined total exit of $2.2B.</a:t>
            </a:r>
          </a:p>
        </p:txBody>
      </p:sp>
      <p:sp>
        <p:nvSpPr>
          <p:cNvPr id="8" name="TextBox 7">
            <a:extLst>
              <a:ext uri="{FF2B5EF4-FFF2-40B4-BE49-F238E27FC236}">
                <a16:creationId xmlns:a16="http://schemas.microsoft.com/office/drawing/2014/main" id="{2CF46C0C-AACC-41F4-9F06-F92AF5AEC41B}"/>
              </a:ext>
            </a:extLst>
          </p:cNvPr>
          <p:cNvSpPr txBox="1"/>
          <p:nvPr/>
        </p:nvSpPr>
        <p:spPr>
          <a:xfrm>
            <a:off x="2618000" y="1997839"/>
            <a:ext cx="2383914" cy="4339650"/>
          </a:xfrm>
          <a:prstGeom prst="rect">
            <a:avLst/>
          </a:prstGeom>
          <a:noFill/>
        </p:spPr>
        <p:txBody>
          <a:bodyPr wrap="square" rtlCol="0">
            <a:spAutoFit/>
          </a:bodyPr>
          <a:lstStyle/>
          <a:p>
            <a:pPr algn="just"/>
            <a:r>
              <a:rPr lang="en-US" sz="1200" dirty="0">
                <a:latin typeface="Trebuchet MS" panose="020B0603020202020204" pitchFamily="34" charset="0"/>
              </a:rPr>
              <a:t>David Nishball Chief Strategy Officer  - David Nishball is one of the leading experts in building and managing Enterprise telecom operations, having led the Enterprise segment for a number of global operators, joint venture companies, and emerging market operators. David has served as Chief Strategy Officer of Sify since 2011.</a:t>
            </a:r>
          </a:p>
          <a:p>
            <a:pPr algn="just"/>
            <a:r>
              <a:rPr lang="en-US" sz="1200" dirty="0">
                <a:latin typeface="Trebuchet MS" panose="020B0603020202020204" pitchFamily="34" charset="0"/>
              </a:rPr>
              <a:t>He brings thirty years of experience spanning various roles in the industry, including over 20 years in the Asia Pacific Region.  David was President of Airtel Enterprise Services from 2007-10.   Earlier, he  led the Asia Pacific region for AT&amp;T and Orange Business services, and led the Concert joint venture between AT&amp;T and BT in Asia.</a:t>
            </a:r>
          </a:p>
        </p:txBody>
      </p:sp>
      <p:sp>
        <p:nvSpPr>
          <p:cNvPr id="9" name="TextBox 8">
            <a:extLst>
              <a:ext uri="{FF2B5EF4-FFF2-40B4-BE49-F238E27FC236}">
                <a16:creationId xmlns:a16="http://schemas.microsoft.com/office/drawing/2014/main" id="{9B9F6C6E-A23F-4BE5-9459-95F95F72AE4B}"/>
              </a:ext>
            </a:extLst>
          </p:cNvPr>
          <p:cNvSpPr txBox="1"/>
          <p:nvPr/>
        </p:nvSpPr>
        <p:spPr>
          <a:xfrm>
            <a:off x="856757" y="1293094"/>
            <a:ext cx="2007323" cy="477054"/>
          </a:xfrm>
          <a:prstGeom prst="rect">
            <a:avLst/>
          </a:prstGeom>
          <a:noFill/>
        </p:spPr>
        <p:txBody>
          <a:bodyPr wrap="square" rtlCol="0">
            <a:spAutoFit/>
          </a:bodyPr>
          <a:lstStyle/>
          <a:p>
            <a:r>
              <a:rPr lang="en-IN" sz="1300" b="1" dirty="0">
                <a:solidFill>
                  <a:schemeClr val="tx1">
                    <a:lumMod val="95000"/>
                    <a:lumOff val="5000"/>
                  </a:schemeClr>
                </a:solidFill>
              </a:rPr>
              <a:t>Raju Vegesna</a:t>
            </a:r>
          </a:p>
          <a:p>
            <a:r>
              <a:rPr lang="en-IN" sz="1200" b="1" dirty="0">
                <a:solidFill>
                  <a:srgbClr val="99AD1E"/>
                </a:solidFill>
                <a:latin typeface="Trebuchet MS" panose="020B0603020202020204" pitchFamily="34" charset="0"/>
              </a:rPr>
              <a:t>Chairman</a:t>
            </a:r>
          </a:p>
        </p:txBody>
      </p:sp>
      <p:pic>
        <p:nvPicPr>
          <p:cNvPr id="10" name="Picture 2">
            <a:extLst>
              <a:ext uri="{FF2B5EF4-FFF2-40B4-BE49-F238E27FC236}">
                <a16:creationId xmlns:a16="http://schemas.microsoft.com/office/drawing/2014/main" id="{D8D4FB28-3EB3-4ED4-BF73-83EEB5BF64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058" y="1255059"/>
            <a:ext cx="517060" cy="614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a:extLst>
              <a:ext uri="{FF2B5EF4-FFF2-40B4-BE49-F238E27FC236}">
                <a16:creationId xmlns:a16="http://schemas.microsoft.com/office/drawing/2014/main" id="{2BA938C1-8D56-4854-8DAB-994824470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616" y="1255059"/>
            <a:ext cx="517060" cy="614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8AF73032-B245-4256-97A5-DA1D80C187C1}"/>
              </a:ext>
            </a:extLst>
          </p:cNvPr>
          <p:cNvSpPr txBox="1"/>
          <p:nvPr/>
        </p:nvSpPr>
        <p:spPr>
          <a:xfrm>
            <a:off x="3170599" y="1293094"/>
            <a:ext cx="1870553" cy="477054"/>
          </a:xfrm>
          <a:prstGeom prst="rect">
            <a:avLst/>
          </a:prstGeom>
          <a:noFill/>
        </p:spPr>
        <p:txBody>
          <a:bodyPr wrap="square" rtlCol="0">
            <a:spAutoFit/>
          </a:bodyPr>
          <a:lstStyle/>
          <a:p>
            <a:r>
              <a:rPr lang="en-IN" sz="1300" b="1" dirty="0">
                <a:solidFill>
                  <a:schemeClr val="tx1">
                    <a:lumMod val="95000"/>
                    <a:lumOff val="5000"/>
                  </a:schemeClr>
                </a:solidFill>
              </a:rPr>
              <a:t>David Nishball</a:t>
            </a:r>
          </a:p>
          <a:p>
            <a:r>
              <a:rPr lang="en-IN" sz="1200" b="1" dirty="0">
                <a:solidFill>
                  <a:srgbClr val="99AD1E"/>
                </a:solidFill>
              </a:rPr>
              <a:t>Chief Strategy Officer</a:t>
            </a:r>
          </a:p>
        </p:txBody>
      </p:sp>
      <p:cxnSp>
        <p:nvCxnSpPr>
          <p:cNvPr id="21" name="Straight Connector 20">
            <a:extLst>
              <a:ext uri="{FF2B5EF4-FFF2-40B4-BE49-F238E27FC236}">
                <a16:creationId xmlns:a16="http://schemas.microsoft.com/office/drawing/2014/main" id="{03F243AC-6745-4BF6-BCC2-2A356FBB6C06}"/>
              </a:ext>
            </a:extLst>
          </p:cNvPr>
          <p:cNvCxnSpPr/>
          <p:nvPr/>
        </p:nvCxnSpPr>
        <p:spPr>
          <a:xfrm>
            <a:off x="2528609" y="1293094"/>
            <a:ext cx="0" cy="5266462"/>
          </a:xfrm>
          <a:prstGeom prst="line">
            <a:avLst/>
          </a:prstGeom>
          <a:ln w="28575">
            <a:solidFill>
              <a:srgbClr val="BFD630"/>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2D703BE-19D1-46B9-83AB-E8C960F4B611}"/>
              </a:ext>
            </a:extLst>
          </p:cNvPr>
          <p:cNvCxnSpPr/>
          <p:nvPr/>
        </p:nvCxnSpPr>
        <p:spPr>
          <a:xfrm>
            <a:off x="5052079" y="1263477"/>
            <a:ext cx="0" cy="5266462"/>
          </a:xfrm>
          <a:prstGeom prst="line">
            <a:avLst/>
          </a:prstGeom>
          <a:ln w="28575">
            <a:solidFill>
              <a:srgbClr val="BFD630"/>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572E4B6-9896-4F15-BA4B-89DE6BAD01C6}"/>
              </a:ext>
            </a:extLst>
          </p:cNvPr>
          <p:cNvCxnSpPr/>
          <p:nvPr/>
        </p:nvCxnSpPr>
        <p:spPr>
          <a:xfrm>
            <a:off x="7458299" y="1194936"/>
            <a:ext cx="0" cy="5266462"/>
          </a:xfrm>
          <a:prstGeom prst="line">
            <a:avLst/>
          </a:prstGeom>
          <a:ln w="28575">
            <a:solidFill>
              <a:srgbClr val="BFD630"/>
            </a:solidFill>
            <a:prstDash val="dash"/>
          </a:ln>
        </p:spPr>
        <p:style>
          <a:lnRef idx="1">
            <a:schemeClr val="accent1"/>
          </a:lnRef>
          <a:fillRef idx="0">
            <a:schemeClr val="accent1"/>
          </a:fillRef>
          <a:effectRef idx="0">
            <a:schemeClr val="accent1"/>
          </a:effectRef>
          <a:fontRef idx="minor">
            <a:schemeClr val="tx1"/>
          </a:fontRef>
        </p:style>
      </p:cxnSp>
      <p:sp>
        <p:nvSpPr>
          <p:cNvPr id="24" name="Content Placeholder 12">
            <a:extLst>
              <a:ext uri="{FF2B5EF4-FFF2-40B4-BE49-F238E27FC236}">
                <a16:creationId xmlns:a16="http://schemas.microsoft.com/office/drawing/2014/main" id="{4C06DD5F-3CC7-4DAA-80D9-5753073A23D9}"/>
              </a:ext>
            </a:extLst>
          </p:cNvPr>
          <p:cNvSpPr>
            <a:spLocks/>
          </p:cNvSpPr>
          <p:nvPr/>
        </p:nvSpPr>
        <p:spPr bwMode="auto">
          <a:xfrm>
            <a:off x="5666368" y="1293094"/>
            <a:ext cx="2416694" cy="599018"/>
          </a:xfrm>
          <a:prstGeom prst="rect">
            <a:avLst/>
          </a:prstGeom>
          <a:noFill/>
          <a:ln>
            <a:noFill/>
          </a:ln>
        </p:spPr>
        <p:txBody>
          <a:bodyPr/>
          <a:lstStyle/>
          <a:p>
            <a:r>
              <a:rPr lang="en-US" sz="1200" b="1" dirty="0">
                <a:latin typeface="Trebuchet MS" panose="020B0603020202020204" pitchFamily="34" charset="0"/>
              </a:rPr>
              <a:t>Kamal Nath </a:t>
            </a:r>
          </a:p>
          <a:p>
            <a:r>
              <a:rPr lang="en-US" sz="1200" b="1" dirty="0">
                <a:solidFill>
                  <a:srgbClr val="99AD1E"/>
                </a:solidFill>
                <a:latin typeface="Trebuchet MS" panose="020B0603020202020204" pitchFamily="34" charset="0"/>
              </a:rPr>
              <a:t>Chief Executive </a:t>
            </a:r>
          </a:p>
          <a:p>
            <a:r>
              <a:rPr lang="en-US" sz="1200" b="1" dirty="0">
                <a:solidFill>
                  <a:srgbClr val="99AD1E"/>
                </a:solidFill>
                <a:latin typeface="Trebuchet MS" panose="020B0603020202020204" pitchFamily="34" charset="0"/>
              </a:rPr>
              <a:t>Officer - </a:t>
            </a:r>
            <a:r>
              <a:rPr lang="en-US" sz="1200" b="1" dirty="0">
                <a:solidFill>
                  <a:schemeClr val="bg1">
                    <a:lumMod val="50000"/>
                  </a:schemeClr>
                </a:solidFill>
                <a:latin typeface="Trebuchet MS" panose="020B0603020202020204" pitchFamily="34" charset="0"/>
              </a:rPr>
              <a:t>India </a:t>
            </a:r>
            <a:br>
              <a:rPr lang="en-US" sz="1200" dirty="0">
                <a:solidFill>
                  <a:schemeClr val="bg1">
                    <a:lumMod val="50000"/>
                  </a:schemeClr>
                </a:solidFill>
                <a:latin typeface="Trebuchet MS" pitchFamily="34" charset="0"/>
              </a:rPr>
            </a:br>
            <a:endParaRPr lang="en-US" sz="1200" dirty="0">
              <a:solidFill>
                <a:schemeClr val="bg1">
                  <a:lumMod val="50000"/>
                </a:schemeClr>
              </a:solidFill>
              <a:latin typeface="Trebuchet MS" pitchFamily="34" charset="0"/>
            </a:endParaRPr>
          </a:p>
        </p:txBody>
      </p:sp>
      <p:pic>
        <p:nvPicPr>
          <p:cNvPr id="25" name="Picture 24">
            <a:extLst>
              <a:ext uri="{FF2B5EF4-FFF2-40B4-BE49-F238E27FC236}">
                <a16:creationId xmlns:a16="http://schemas.microsoft.com/office/drawing/2014/main" id="{78C1F4E0-AC51-4636-8CB8-DD0EA654884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8623" b="33325"/>
          <a:stretch/>
        </p:blipFill>
        <p:spPr>
          <a:xfrm>
            <a:off x="5175563" y="1306014"/>
            <a:ext cx="490179" cy="586098"/>
          </a:xfrm>
          <a:prstGeom prst="rect">
            <a:avLst/>
          </a:prstGeom>
        </p:spPr>
      </p:pic>
      <p:sp>
        <p:nvSpPr>
          <p:cNvPr id="26" name="TextBox 25">
            <a:extLst>
              <a:ext uri="{FF2B5EF4-FFF2-40B4-BE49-F238E27FC236}">
                <a16:creationId xmlns:a16="http://schemas.microsoft.com/office/drawing/2014/main" id="{1A70C2EA-FE42-4DFC-8C8A-A078CDA1502E}"/>
              </a:ext>
            </a:extLst>
          </p:cNvPr>
          <p:cNvSpPr txBox="1"/>
          <p:nvPr/>
        </p:nvSpPr>
        <p:spPr>
          <a:xfrm>
            <a:off x="5097063" y="2008107"/>
            <a:ext cx="2289587" cy="3970318"/>
          </a:xfrm>
          <a:prstGeom prst="rect">
            <a:avLst/>
          </a:prstGeom>
          <a:noFill/>
        </p:spPr>
        <p:txBody>
          <a:bodyPr wrap="square" rtlCol="0">
            <a:spAutoFit/>
          </a:bodyPr>
          <a:lstStyle/>
          <a:p>
            <a:pPr algn="just"/>
            <a:r>
              <a:rPr lang="en-US" sz="1200" dirty="0">
                <a:latin typeface="Trebuchet MS" panose="020B0603020202020204" pitchFamily="34" charset="0"/>
              </a:rPr>
              <a:t>Kamal joined Sify in August 2012 to help realize Sify 3.0; the vision to make Sify Technologies a Solutions and Services leader. </a:t>
            </a:r>
          </a:p>
          <a:p>
            <a:pPr algn="just"/>
            <a:r>
              <a:rPr lang="en-US" sz="1200" dirty="0">
                <a:latin typeface="Trebuchet MS" panose="020B0603020202020204" pitchFamily="34" charset="0"/>
              </a:rPr>
              <a:t>He has led various transformational engagements with Large enterprises, incubated business lines, created innovative business models and promoted entrepreneurial Decision making. </a:t>
            </a:r>
          </a:p>
          <a:p>
            <a:pPr algn="just"/>
            <a:r>
              <a:rPr lang="en-US" sz="1200" dirty="0">
                <a:latin typeface="Trebuchet MS" panose="020B0603020202020204" pitchFamily="34" charset="0"/>
              </a:rPr>
              <a:t>His knowledge of Systems Integration Services, IT Infrastructure Management Services, Technology Integration Services &amp; Strategic Outsourcing will be vital to achieving the next phase of growth for Sify. </a:t>
            </a:r>
            <a:endParaRPr lang="en-US" sz="1200" dirty="0">
              <a:solidFill>
                <a:schemeClr val="bg1">
                  <a:lumMod val="50000"/>
                </a:schemeClr>
              </a:solidFill>
              <a:latin typeface="Trebuchet MS" pitchFamily="34" charset="0"/>
            </a:endParaRPr>
          </a:p>
        </p:txBody>
      </p:sp>
      <p:sp>
        <p:nvSpPr>
          <p:cNvPr id="28" name="Content Placeholder 12">
            <a:extLst>
              <a:ext uri="{FF2B5EF4-FFF2-40B4-BE49-F238E27FC236}">
                <a16:creationId xmlns:a16="http://schemas.microsoft.com/office/drawing/2014/main" id="{BC5B91CD-31B0-48D4-86D3-3FCC24CD7B18}"/>
              </a:ext>
            </a:extLst>
          </p:cNvPr>
          <p:cNvSpPr>
            <a:spLocks/>
          </p:cNvSpPr>
          <p:nvPr/>
        </p:nvSpPr>
        <p:spPr bwMode="auto">
          <a:xfrm>
            <a:off x="7512481" y="2029570"/>
            <a:ext cx="2352031" cy="3666478"/>
          </a:xfrm>
          <a:prstGeom prst="rect">
            <a:avLst/>
          </a:prstGeom>
          <a:noFill/>
          <a:ln>
            <a:noFill/>
          </a:ln>
        </p:spPr>
        <p:txBody>
          <a:bodyPr/>
          <a:lstStyle/>
          <a:p>
            <a:pPr algn="just"/>
            <a:r>
              <a:rPr lang="en-US" sz="1200" dirty="0">
                <a:latin typeface="Trebuchet MS" panose="020B0603020202020204" pitchFamily="34" charset="0"/>
              </a:rPr>
              <a:t>Vijay is a Chartered accountant, Cost accountant and Company secretary. Vijay joined Sify in October 2007 as Chief Financial Officer after successfully building a firm of  independent Audit and Consultancy Practice for 8 years.  </a:t>
            </a:r>
          </a:p>
          <a:p>
            <a:pPr algn="just"/>
            <a:r>
              <a:rPr lang="en-US" sz="1200" dirty="0">
                <a:latin typeface="Trebuchet MS" panose="020B0603020202020204" pitchFamily="34" charset="0"/>
              </a:rPr>
              <a:t>Prior to that, he had a seven-year stint in Sundaram Financial Services Ltd, Chennai where his last position was as Head of Investment Banking. </a:t>
            </a:r>
          </a:p>
          <a:p>
            <a:pPr algn="just"/>
            <a:r>
              <a:rPr lang="en-US" sz="1200" dirty="0">
                <a:latin typeface="Trebuchet MS" panose="020B0603020202020204" pitchFamily="34" charset="0"/>
              </a:rPr>
              <a:t>He is an acknowledged expert on IFRS and is a member of IFRS Advisory Council of IFRS Foundation.</a:t>
            </a:r>
          </a:p>
          <a:p>
            <a:pPr marL="44450" indent="-88900" algn="just" fontAlgn="auto">
              <a:lnSpc>
                <a:spcPct val="150000"/>
              </a:lnSpc>
              <a:spcBef>
                <a:spcPts val="0"/>
              </a:spcBef>
              <a:spcAft>
                <a:spcPts val="0"/>
              </a:spcAft>
              <a:defRPr/>
            </a:pPr>
            <a:endParaRPr lang="en-US" sz="1200" dirty="0">
              <a:latin typeface="Trebuchet MS" panose="020B0603020202020204" pitchFamily="34" charset="0"/>
            </a:endParaRPr>
          </a:p>
        </p:txBody>
      </p:sp>
      <p:sp>
        <p:nvSpPr>
          <p:cNvPr id="29" name="Content Placeholder 12">
            <a:extLst>
              <a:ext uri="{FF2B5EF4-FFF2-40B4-BE49-F238E27FC236}">
                <a16:creationId xmlns:a16="http://schemas.microsoft.com/office/drawing/2014/main" id="{6DE1B2E0-6CCF-4E46-8078-D6AC5808E885}"/>
              </a:ext>
            </a:extLst>
          </p:cNvPr>
          <p:cNvSpPr>
            <a:spLocks/>
          </p:cNvSpPr>
          <p:nvPr/>
        </p:nvSpPr>
        <p:spPr bwMode="auto">
          <a:xfrm>
            <a:off x="10701357" y="1272712"/>
            <a:ext cx="2095501" cy="657231"/>
          </a:xfrm>
          <a:prstGeom prst="rect">
            <a:avLst/>
          </a:prstGeom>
          <a:noFill/>
          <a:ln>
            <a:noFill/>
          </a:ln>
        </p:spPr>
        <p:txBody>
          <a:bodyPr/>
          <a:lstStyle/>
          <a:p>
            <a:pPr marL="44450" indent="19050" fontAlgn="auto">
              <a:spcBef>
                <a:spcPts val="0"/>
              </a:spcBef>
              <a:spcAft>
                <a:spcPts val="0"/>
              </a:spcAft>
              <a:defRPr/>
            </a:pPr>
            <a:r>
              <a:rPr lang="en-US" sz="1200" b="1" dirty="0">
                <a:latin typeface="Trebuchet MS" pitchFamily="34" charset="0"/>
              </a:rPr>
              <a:t>C R Rao </a:t>
            </a:r>
          </a:p>
          <a:p>
            <a:pPr marL="44450" indent="19050" fontAlgn="auto">
              <a:spcBef>
                <a:spcPts val="0"/>
              </a:spcBef>
              <a:spcAft>
                <a:spcPts val="0"/>
              </a:spcAft>
              <a:defRPr/>
            </a:pPr>
            <a:r>
              <a:rPr lang="en-US" sz="1200" b="1" dirty="0">
                <a:solidFill>
                  <a:srgbClr val="99AD1E"/>
                </a:solidFill>
                <a:latin typeface="Trebuchet MS" pitchFamily="34" charset="0"/>
              </a:rPr>
              <a:t>Chief Operating </a:t>
            </a:r>
          </a:p>
          <a:p>
            <a:pPr marL="44450" indent="19050" fontAlgn="auto">
              <a:spcBef>
                <a:spcPts val="0"/>
              </a:spcBef>
              <a:spcAft>
                <a:spcPts val="0"/>
              </a:spcAft>
              <a:defRPr/>
            </a:pPr>
            <a:r>
              <a:rPr lang="en-US" sz="1200" b="1" dirty="0">
                <a:solidFill>
                  <a:srgbClr val="99AD1E"/>
                </a:solidFill>
                <a:latin typeface="Trebuchet MS" pitchFamily="34" charset="0"/>
              </a:rPr>
              <a:t>Officer </a:t>
            </a:r>
            <a:endParaRPr lang="en-US" sz="1200" dirty="0">
              <a:latin typeface="Trebuchet MS" pitchFamily="34" charset="0"/>
            </a:endParaRPr>
          </a:p>
        </p:txBody>
      </p:sp>
      <p:cxnSp>
        <p:nvCxnSpPr>
          <p:cNvPr id="30" name="Straight Connector 29">
            <a:extLst>
              <a:ext uri="{FF2B5EF4-FFF2-40B4-BE49-F238E27FC236}">
                <a16:creationId xmlns:a16="http://schemas.microsoft.com/office/drawing/2014/main" id="{FB38FD88-E640-4603-BD7D-121CEAADDDB5}"/>
              </a:ext>
            </a:extLst>
          </p:cNvPr>
          <p:cNvCxnSpPr/>
          <p:nvPr/>
        </p:nvCxnSpPr>
        <p:spPr>
          <a:xfrm>
            <a:off x="9927603" y="1255059"/>
            <a:ext cx="0" cy="5266462"/>
          </a:xfrm>
          <a:prstGeom prst="line">
            <a:avLst/>
          </a:prstGeom>
          <a:ln w="28575">
            <a:solidFill>
              <a:srgbClr val="BFD630"/>
            </a:solidFill>
            <a:prstDash val="dash"/>
          </a:ln>
        </p:spPr>
        <p:style>
          <a:lnRef idx="1">
            <a:schemeClr val="accent1"/>
          </a:lnRef>
          <a:fillRef idx="0">
            <a:schemeClr val="accent1"/>
          </a:fillRef>
          <a:effectRef idx="0">
            <a:schemeClr val="accent1"/>
          </a:effectRef>
          <a:fontRef idx="minor">
            <a:schemeClr val="tx1"/>
          </a:fontRef>
        </p:style>
      </p:cxnSp>
      <p:pic>
        <p:nvPicPr>
          <p:cNvPr id="31" name="Picture 30" descr="A person with a mustache and glasses&#10;&#10;Description automatically generated with medium confidence">
            <a:extLst>
              <a:ext uri="{FF2B5EF4-FFF2-40B4-BE49-F238E27FC236}">
                <a16:creationId xmlns:a16="http://schemas.microsoft.com/office/drawing/2014/main" id="{B85FC2E0-106F-407C-8650-D7633C0666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96446" y="1263477"/>
            <a:ext cx="604911" cy="676700"/>
          </a:xfrm>
          <a:prstGeom prst="rect">
            <a:avLst/>
          </a:prstGeom>
        </p:spPr>
      </p:pic>
      <p:sp>
        <p:nvSpPr>
          <p:cNvPr id="32" name="TextBox 31">
            <a:extLst>
              <a:ext uri="{FF2B5EF4-FFF2-40B4-BE49-F238E27FC236}">
                <a16:creationId xmlns:a16="http://schemas.microsoft.com/office/drawing/2014/main" id="{B98B50BB-3E6B-4C8F-B850-4356287D058D}"/>
              </a:ext>
            </a:extLst>
          </p:cNvPr>
          <p:cNvSpPr txBox="1"/>
          <p:nvPr/>
        </p:nvSpPr>
        <p:spPr>
          <a:xfrm>
            <a:off x="9927603" y="2029570"/>
            <a:ext cx="2095497" cy="3600986"/>
          </a:xfrm>
          <a:prstGeom prst="rect">
            <a:avLst/>
          </a:prstGeom>
          <a:noFill/>
        </p:spPr>
        <p:txBody>
          <a:bodyPr wrap="square" rtlCol="0">
            <a:spAutoFit/>
          </a:bodyPr>
          <a:lstStyle/>
          <a:p>
            <a:pPr algn="just"/>
            <a:r>
              <a:rPr lang="en-US" sz="1200" dirty="0">
                <a:latin typeface="Trebuchet MS" pitchFamily="34" charset="0"/>
              </a:rPr>
              <a:t>CR Rao was elevated in April 2013 as Chief Operating Officer. He has over 26 years of experience and brings with him rich expertise in Strategic planning, operational management and organizational development initiatives. </a:t>
            </a:r>
          </a:p>
          <a:p>
            <a:pPr algn="just"/>
            <a:r>
              <a:rPr lang="en-US" sz="1200" dirty="0">
                <a:latin typeface="Trebuchet MS" pitchFamily="34" charset="0"/>
              </a:rPr>
              <a:t>He practiced law from 1987 to 1989. This was followed by assignments with Delta Tubes Pvt ltd and an impressive stint with </a:t>
            </a:r>
            <a:r>
              <a:rPr lang="en-US" sz="1200" dirty="0" err="1">
                <a:latin typeface="Trebuchet MS" pitchFamily="34" charset="0"/>
              </a:rPr>
              <a:t>Bobba</a:t>
            </a:r>
            <a:r>
              <a:rPr lang="en-US" sz="1200" dirty="0">
                <a:latin typeface="Trebuchet MS" pitchFamily="34" charset="0"/>
              </a:rPr>
              <a:t> Aviation Services – GSA Lufthansa Cargo, where he held various senior positions.</a:t>
            </a:r>
          </a:p>
        </p:txBody>
      </p:sp>
      <p:pic>
        <p:nvPicPr>
          <p:cNvPr id="33" name="Picture 32" descr="A person with a beard and a suit and tie&#10;&#10;Description automatically generated with low confidence">
            <a:extLst>
              <a:ext uri="{FF2B5EF4-FFF2-40B4-BE49-F238E27FC236}">
                <a16:creationId xmlns:a16="http://schemas.microsoft.com/office/drawing/2014/main" id="{741FB388-FC0E-4D03-A51A-6FB26F73CE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2647" y="1198225"/>
            <a:ext cx="581273" cy="677175"/>
          </a:xfrm>
          <a:prstGeom prst="rect">
            <a:avLst/>
          </a:prstGeom>
        </p:spPr>
      </p:pic>
      <p:sp>
        <p:nvSpPr>
          <p:cNvPr id="34" name="Content Placeholder 12">
            <a:extLst>
              <a:ext uri="{FF2B5EF4-FFF2-40B4-BE49-F238E27FC236}">
                <a16:creationId xmlns:a16="http://schemas.microsoft.com/office/drawing/2014/main" id="{CB4391F9-1D68-413E-9698-4AAA788211F5}"/>
              </a:ext>
            </a:extLst>
          </p:cNvPr>
          <p:cNvSpPr>
            <a:spLocks/>
          </p:cNvSpPr>
          <p:nvPr/>
        </p:nvSpPr>
        <p:spPr bwMode="auto">
          <a:xfrm>
            <a:off x="8237409" y="1263477"/>
            <a:ext cx="2095501" cy="657231"/>
          </a:xfrm>
          <a:prstGeom prst="rect">
            <a:avLst/>
          </a:prstGeom>
          <a:noFill/>
          <a:ln>
            <a:noFill/>
          </a:ln>
        </p:spPr>
        <p:txBody>
          <a:bodyPr/>
          <a:lstStyle/>
          <a:p>
            <a:r>
              <a:rPr lang="en-US" sz="1200" b="1" dirty="0">
                <a:latin typeface="Trebuchet MS" panose="020B0603020202020204" pitchFamily="34" charset="0"/>
              </a:rPr>
              <a:t>M P Vijay Kumar </a:t>
            </a:r>
            <a:br>
              <a:rPr lang="en-US" sz="1200" b="1" dirty="0">
                <a:latin typeface="Trebuchet MS" panose="020B0603020202020204" pitchFamily="34" charset="0"/>
              </a:rPr>
            </a:br>
            <a:r>
              <a:rPr lang="en-US" sz="1200" b="1" dirty="0">
                <a:solidFill>
                  <a:srgbClr val="99AD1E"/>
                </a:solidFill>
                <a:latin typeface="Trebuchet MS" panose="020B0603020202020204" pitchFamily="34" charset="0"/>
              </a:rPr>
              <a:t>Chief Financial </a:t>
            </a:r>
          </a:p>
          <a:p>
            <a:r>
              <a:rPr lang="en-US" sz="1200" b="1" dirty="0">
                <a:solidFill>
                  <a:srgbClr val="99AD1E"/>
                </a:solidFill>
                <a:latin typeface="Trebuchet MS" panose="020B0603020202020204" pitchFamily="34" charset="0"/>
              </a:rPr>
              <a:t>Officer</a:t>
            </a:r>
          </a:p>
        </p:txBody>
      </p:sp>
      <p:sp>
        <p:nvSpPr>
          <p:cNvPr id="27" name="Title 2">
            <a:extLst>
              <a:ext uri="{FF2B5EF4-FFF2-40B4-BE49-F238E27FC236}">
                <a16:creationId xmlns:a16="http://schemas.microsoft.com/office/drawing/2014/main" id="{3C8EC91E-3D8C-9C9B-3066-4BD889CB1422}"/>
              </a:ext>
            </a:extLst>
          </p:cNvPr>
          <p:cNvSpPr txBox="1">
            <a:spLocks/>
          </p:cNvSpPr>
          <p:nvPr/>
        </p:nvSpPr>
        <p:spPr>
          <a:xfrm>
            <a:off x="346262" y="447730"/>
            <a:ext cx="5469982" cy="436851"/>
          </a:xfrm>
          <a:prstGeom prst="rect">
            <a:avLst/>
          </a:prstGeom>
        </p:spPr>
        <p:txBody>
          <a:bodyPr vert="horz" wrap="square" lIns="66866" tIns="33433" rIns="66866" bIns="33433"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766">
              <a:lnSpc>
                <a:spcPct val="100000"/>
              </a:lnSpc>
              <a:spcBef>
                <a:spcPts val="0"/>
              </a:spcBef>
              <a:buClr>
                <a:srgbClr val="000000"/>
              </a:buClr>
              <a:buSzPct val="100000"/>
            </a:pPr>
            <a:r>
              <a:rPr lang="en-US" sz="2400" b="1" dirty="0">
                <a:solidFill>
                  <a:schemeClr val="tx1">
                    <a:lumMod val="50000"/>
                    <a:lumOff val="50000"/>
                  </a:schemeClr>
                </a:solidFill>
                <a:latin typeface="Trebuchet MS" panose="020B0603020202020204" pitchFamily="34" charset="0"/>
                <a:ea typeface="Arial"/>
                <a:cs typeface="Arial" panose="020B0604020202020204" pitchFamily="34" charset="0"/>
              </a:rPr>
              <a:t>MANAGEMENT TEAM</a:t>
            </a:r>
            <a:endParaRPr lang="en-IN" sz="2400" b="1" dirty="0">
              <a:solidFill>
                <a:schemeClr val="tx1">
                  <a:lumMod val="50000"/>
                  <a:lumOff val="50000"/>
                </a:schemeClr>
              </a:solidFill>
              <a:latin typeface="Trebuchet MS" panose="020B0603020202020204" pitchFamily="34" charset="0"/>
              <a:ea typeface="Arial"/>
              <a:cs typeface="Arial" panose="020B0604020202020204" pitchFamily="34" charset="0"/>
            </a:endParaRPr>
          </a:p>
        </p:txBody>
      </p:sp>
    </p:spTree>
    <p:extLst>
      <p:ext uri="{BB962C8B-B14F-4D97-AF65-F5344CB8AC3E}">
        <p14:creationId xmlns:p14="http://schemas.microsoft.com/office/powerpoint/2010/main" val="448211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490425-D139-4EC5-89AB-0EBE8F01763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4866"/>
          <a:stretch/>
        </p:blipFill>
        <p:spPr>
          <a:xfrm>
            <a:off x="4957602" y="551886"/>
            <a:ext cx="2276797" cy="1435879"/>
          </a:xfrm>
          <a:prstGeom prst="rect">
            <a:avLst/>
          </a:prstGeom>
        </p:spPr>
      </p:pic>
      <p:sp>
        <p:nvSpPr>
          <p:cNvPr id="3" name="Title 2">
            <a:extLst>
              <a:ext uri="{FF2B5EF4-FFF2-40B4-BE49-F238E27FC236}">
                <a16:creationId xmlns:a16="http://schemas.microsoft.com/office/drawing/2014/main" id="{181D8F20-7199-408E-A313-50A1FC96A890}"/>
              </a:ext>
            </a:extLst>
          </p:cNvPr>
          <p:cNvSpPr txBox="1">
            <a:spLocks/>
          </p:cNvSpPr>
          <p:nvPr/>
        </p:nvSpPr>
        <p:spPr>
          <a:xfrm>
            <a:off x="4467779" y="1987765"/>
            <a:ext cx="3256440" cy="459357"/>
          </a:xfrm>
          <a:prstGeom prst="rect">
            <a:avLst/>
          </a:prstGeom>
        </p:spPr>
        <p:txBody>
          <a:bodyPr vert="horz" wrap="square" lIns="89155" tIns="44577" rIns="89155" bIns="44577"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914332">
              <a:lnSpc>
                <a:spcPct val="100000"/>
              </a:lnSpc>
              <a:spcBef>
                <a:spcPts val="0"/>
              </a:spcBef>
              <a:buClr>
                <a:srgbClr val="000000"/>
              </a:buClr>
              <a:buSzPct val="100000"/>
            </a:pPr>
            <a:r>
              <a:rPr lang="en-US" sz="2400" b="1" dirty="0">
                <a:solidFill>
                  <a:schemeClr val="bg1">
                    <a:lumMod val="50000"/>
                  </a:schemeClr>
                </a:solidFill>
                <a:latin typeface="Trebuchet MS" panose="020B0603020202020204" pitchFamily="34" charset="0"/>
                <a:ea typeface="Arial"/>
                <a:cs typeface="Arial" panose="020B0604020202020204" pitchFamily="34" charset="0"/>
              </a:rPr>
              <a:t>digital@core</a:t>
            </a:r>
            <a:endParaRPr lang="en-IN" sz="1560" b="1" dirty="0">
              <a:solidFill>
                <a:schemeClr val="bg1">
                  <a:lumMod val="50000"/>
                </a:schemeClr>
              </a:solidFill>
              <a:latin typeface="Trebuchet MS" panose="020B0603020202020204" pitchFamily="34" charset="0"/>
              <a:ea typeface="Arial"/>
              <a:cs typeface="Arial" panose="020B0604020202020204" pitchFamily="34" charset="0"/>
            </a:endParaRPr>
          </a:p>
        </p:txBody>
      </p:sp>
      <p:sp>
        <p:nvSpPr>
          <p:cNvPr id="4" name="TextBox 3">
            <a:extLst>
              <a:ext uri="{FF2B5EF4-FFF2-40B4-BE49-F238E27FC236}">
                <a16:creationId xmlns:a16="http://schemas.microsoft.com/office/drawing/2014/main" id="{BF3C8EC5-4524-4C8E-9F56-41C1604807B7}"/>
              </a:ext>
            </a:extLst>
          </p:cNvPr>
          <p:cNvSpPr txBox="1"/>
          <p:nvPr/>
        </p:nvSpPr>
        <p:spPr>
          <a:xfrm>
            <a:off x="3723589" y="1803100"/>
            <a:ext cx="1648793" cy="307777"/>
          </a:xfrm>
          <a:prstGeom prst="rect">
            <a:avLst/>
          </a:prstGeom>
          <a:noFill/>
        </p:spPr>
        <p:txBody>
          <a:bodyPr wrap="square" rtlCol="0">
            <a:spAutoFit/>
          </a:bodyPr>
          <a:lstStyle/>
          <a:p>
            <a:pPr algn="ctr"/>
            <a:r>
              <a:rPr lang="en-IN" sz="1400" b="1" i="1" dirty="0">
                <a:solidFill>
                  <a:schemeClr val="bg1">
                    <a:lumMod val="50000"/>
                  </a:schemeClr>
                </a:solidFill>
              </a:rPr>
              <a:t>Next step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TotalTime>
  <Words>1097</Words>
  <Application>Microsoft Office PowerPoint</Application>
  <PresentationFormat>Widescreen</PresentationFormat>
  <Paragraphs>169</Paragraphs>
  <Slides>17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Narrow</vt:lpstr>
      <vt:lpstr>Calibri</vt:lpstr>
      <vt:lpstr>Calibri Light</vt:lpstr>
      <vt:lpstr>Trebuchet MS</vt:lpstr>
      <vt:lpstr>Wingdings</vt:lpstr>
      <vt:lpstr>Office Theme</vt:lpstr>
      <vt:lpstr>PowerPoint Presentation</vt:lpstr>
      <vt:lpstr>PowerPoint Presentation</vt:lpstr>
      <vt:lpstr>SIFY’S JOURNEY: 25 YEARS OF TRANSFORMATION</vt:lpstr>
      <vt:lpstr>PowerPoint Presentation</vt:lpstr>
      <vt:lpstr>PowerPoint Presentation</vt:lpstr>
      <vt:lpstr>FINANCIAL METRICS - LAST 5 YEARS in constant currency  1 USD @ INR 75.81 (March 31, 2022) </vt:lpstr>
      <vt:lpstr>PowerPoint Presentation</vt:lpstr>
      <vt:lpstr>PowerPoint Presentation</vt:lpstr>
      <vt:lpstr>PowerPoint Presentation</vt:lpstr>
      <vt:lpstr>OUR DC FOOTPRINT: 11 DATA CENTER STRONG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Praveen  Krishna</dc:creator>
  <cp:lastModifiedBy>Murali.J  Janakiraman</cp:lastModifiedBy>
  <cp:revision>5</cp:revision>
  <dcterms:created xsi:type="dcterms:W3CDTF">2022-03-31T04:32:54Z</dcterms:created>
  <dcterms:modified xsi:type="dcterms:W3CDTF">2022-05-31T10:33:50Z</dcterms:modified>
</cp:coreProperties>
</file>