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3"/>
  </p:notesMasterIdLst>
  <p:sldIdLst>
    <p:sldId id="425" r:id="rId2"/>
    <p:sldId id="340" r:id="rId3"/>
    <p:sldId id="346" r:id="rId4"/>
    <p:sldId id="604" r:id="rId5"/>
    <p:sldId id="258" r:id="rId6"/>
    <p:sldId id="605" r:id="rId7"/>
    <p:sldId id="260" r:id="rId8"/>
    <p:sldId id="274" r:id="rId9"/>
    <p:sldId id="606" r:id="rId10"/>
    <p:sldId id="2591" r:id="rId11"/>
    <p:sldId id="2587" r:id="rId12"/>
    <p:sldId id="547" r:id="rId13"/>
    <p:sldId id="2592" r:id="rId14"/>
    <p:sldId id="608" r:id="rId15"/>
    <p:sldId id="601" r:id="rId16"/>
    <p:sldId id="602" r:id="rId17"/>
    <p:sldId id="603" r:id="rId18"/>
    <p:sldId id="610" r:id="rId19"/>
    <p:sldId id="342" r:id="rId20"/>
    <p:sldId id="428" r:id="rId21"/>
    <p:sldId id="263" r:id="rId22"/>
  </p:sldIdLst>
  <p:sldSz cx="9144000" cy="5143500" type="screen16x9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2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5" userDrawn="1">
          <p15:clr>
            <a:srgbClr val="A4A3A4"/>
          </p15:clr>
        </p15:guide>
        <p15:guide id="2" orient="horz" pos="2958" userDrawn="1">
          <p15:clr>
            <a:srgbClr val="A4A3A4"/>
          </p15:clr>
        </p15:guide>
        <p15:guide id="3" orient="horz" pos="395" userDrawn="1">
          <p15:clr>
            <a:srgbClr val="A4A3A4"/>
          </p15:clr>
        </p15:guide>
        <p15:guide id="4" pos="204" userDrawn="1">
          <p15:clr>
            <a:srgbClr val="A4A3A4"/>
          </p15:clr>
        </p15:guide>
        <p15:guide id="5" pos="5556" userDrawn="1">
          <p15:clr>
            <a:srgbClr val="A4A3A4"/>
          </p15:clr>
        </p15:guide>
        <p15:guide id="6" pos="2880" userDrawn="1">
          <p15:clr>
            <a:srgbClr val="A4A3A4"/>
          </p15:clr>
        </p15:guide>
        <p15:guide id="7" pos="2789" userDrawn="1">
          <p15:clr>
            <a:srgbClr val="A4A3A4"/>
          </p15:clr>
        </p15:guide>
        <p15:guide id="8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0C"/>
    <a:srgbClr val="B48FAF"/>
    <a:srgbClr val="F9C500"/>
    <a:srgbClr val="C9E21C"/>
    <a:srgbClr val="595959"/>
    <a:srgbClr val="10253F"/>
    <a:srgbClr val="858586"/>
    <a:srgbClr val="C3D89C"/>
    <a:srgbClr val="93CFDE"/>
    <a:srgbClr val="FDD5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08" autoAdjust="0"/>
    <p:restoredTop sz="94279" autoAdjust="0"/>
  </p:normalViewPr>
  <p:slideViewPr>
    <p:cSldViewPr showGuides="1">
      <p:cViewPr varScale="1">
        <p:scale>
          <a:sx n="110" d="100"/>
          <a:sy n="110" d="100"/>
        </p:scale>
        <p:origin x="552" y="91"/>
      </p:cViewPr>
      <p:guideLst>
        <p:guide orient="horz" pos="645"/>
        <p:guide orient="horz" pos="2958"/>
        <p:guide orient="horz" pos="395"/>
        <p:guide pos="204"/>
        <p:guide pos="5556"/>
        <p:guide pos="2880"/>
        <p:guide pos="2789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1908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hetan\OneDrive%20-%20Sify%20Technologies%20Limited\FRG%20Files\FRG%20Folder\Chetan\1.%20IGAAP\2019-20\Press%20Release\Investor%20relations%20MASTER%20FILE_Revenue%20EBITDA%20Net%20Profit%20Mar%202020.xlsb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hetan\OneDrive%20-%20Sify%20Technologies%20Limited\FRG%20Files\FRG%20Folder\Chetan\1.%20IGAAP\2019-20\Press%20Release\Investor%20relations%20MASTER%20FILE_Revenue%20EBITDA%20Net%20Profit%20Mar%202020.xlsb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hetan\OneDrive%20-%20Sify%20Technologies%20Limited\FRG%20Files\FRG%20Folder\Chetan\1.%20IGAAP\2019-20\Press%20Release\Investor%20relations%20MASTER%20FILE_Revenue%20EBITDA%20Net%20Profit%20Mar%202020.xlsb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hetan\OneDrive%20-%20Sify%20Technologies%20Limited\FRG%20Files\FRG%20Folder\Chetan\1.%20IGAAP\2019-20\Press%20Release\Investor%20relations%20MASTER%20FILE_Revenue%20EBITDA%20Net%20Profit%20Mar%202020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Chetan\OneDrive%20-%20Sify%20Technologies%20Limited\FRG%20Files\FRG%20Folder\Chetan\1.%20IGAAP\2019-20\Press%20Release\Investor%20relations%20MASTER%20FILE_Revenue%20EBITDA%20Net%20Profit%20Mar%202020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'Annual 19-20'!$C$4</c:f>
              <c:strCache>
                <c:ptCount val="1"/>
                <c:pt idx="0">
                  <c:v> USD Mln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softEdge rad="12700"/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'Annual 19-20'!$A$5:$A$10</c:f>
              <c:strCache>
                <c:ptCount val="5"/>
                <c:pt idx="0">
                  <c:v>FY 15-16</c:v>
                </c:pt>
                <c:pt idx="1">
                  <c:v>FY 16-17</c:v>
                </c:pt>
                <c:pt idx="2">
                  <c:v>FY 17-18</c:v>
                </c:pt>
                <c:pt idx="3">
                  <c:v>FY 18-19</c:v>
                </c:pt>
                <c:pt idx="4">
                  <c:v>FY 19-20*</c:v>
                </c:pt>
              </c:strCache>
            </c:strRef>
          </c:cat>
          <c:val>
            <c:numRef>
              <c:f>'Annual 19-20'!$C$5:$C$10</c:f>
              <c:numCache>
                <c:formatCode>_ * #,##0_ ;_ * \-#,##0_ ;_ * "-"??_ ;_ @_ </c:formatCode>
                <c:ptCount val="5"/>
                <c:pt idx="0">
                  <c:v>199.44047892245101</c:v>
                </c:pt>
                <c:pt idx="1">
                  <c:v>244.50195593605699</c:v>
                </c:pt>
                <c:pt idx="2">
                  <c:v>274.40144642433131</c:v>
                </c:pt>
                <c:pt idx="3">
                  <c:v>285.82268036861001</c:v>
                </c:pt>
                <c:pt idx="4">
                  <c:v>304.46011787350153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C-4B7C-9FD2-D3E4220B4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2671279"/>
        <c:axId val="5946927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19-20'!$B$4</c15:sqref>
                        </c15:formulaRef>
                      </c:ext>
                    </c:extLst>
                    <c:strCache>
                      <c:ptCount val="1"/>
                      <c:pt idx="0">
                        <c:v>Inr Mln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19-20'!$A$5:$A$10</c15:sqref>
                        </c15:formulaRef>
                      </c:ext>
                    </c:extLst>
                    <c:strCache>
                      <c:ptCount val="5"/>
                      <c:pt idx="0">
                        <c:v>FY 15-16</c:v>
                      </c:pt>
                      <c:pt idx="1">
                        <c:v>FY 16-17</c:v>
                      </c:pt>
                      <c:pt idx="2">
                        <c:v>FY 17-18</c:v>
                      </c:pt>
                      <c:pt idx="3">
                        <c:v>FY 18-19</c:v>
                      </c:pt>
                      <c:pt idx="4">
                        <c:v>FY 19-20*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19-20'!$B$5:$B$10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15035</c:v>
                      </c:pt>
                      <c:pt idx="1">
                        <c:v>18432</c:v>
                      </c:pt>
                      <c:pt idx="2">
                        <c:v>20686</c:v>
                      </c:pt>
                      <c:pt idx="3">
                        <c:v>21547</c:v>
                      </c:pt>
                      <c:pt idx="4">
                        <c:v>22952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40C-4B7C-9FD2-D3E4220B443F}"/>
                  </c:ext>
                </c:extLst>
              </c15:ser>
            </c15:filteredBarSeries>
          </c:ext>
        </c:extLst>
      </c:barChart>
      <c:catAx>
        <c:axId val="66267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rnd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692799"/>
        <c:crosses val="autoZero"/>
        <c:auto val="1"/>
        <c:lblAlgn val="ctr"/>
        <c:lblOffset val="100"/>
        <c:noMultiLvlLbl val="0"/>
      </c:catAx>
      <c:valAx>
        <c:axId val="594692799"/>
        <c:scaling>
          <c:orientation val="minMax"/>
          <c:max val="350"/>
          <c:min val="25"/>
        </c:scaling>
        <c:delete val="0"/>
        <c:axPos val="l"/>
        <c:numFmt formatCode="_ * #,##0_ ;_ * \-#,##0_ ;_ * &quot;-&quot;??_ ;_ @_ " sourceLinked="1"/>
        <c:majorTickMark val="none"/>
        <c:minorTickMark val="none"/>
        <c:tickLblPos val="nextTo"/>
        <c:spPr>
          <a:noFill/>
          <a:ln w="6350" cap="rnd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671279"/>
        <c:crosses val="autoZero"/>
        <c:crossBetween val="between"/>
        <c:majorUnit val="50"/>
        <c:minorUnit val="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'Annual 19-20'!$C$4</c:f>
              <c:strCache>
                <c:ptCount val="1"/>
                <c:pt idx="0">
                  <c:v> USD Mln 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>
              <a:softEdge rad="12700"/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'Annual 19-20'!$A$15:$A$20</c:f>
              <c:strCache>
                <c:ptCount val="5"/>
                <c:pt idx="0">
                  <c:v>FY 15-16</c:v>
                </c:pt>
                <c:pt idx="1">
                  <c:v>FY 16-17</c:v>
                </c:pt>
                <c:pt idx="2">
                  <c:v>FY 17-18</c:v>
                </c:pt>
                <c:pt idx="3">
                  <c:v>FY 18-19</c:v>
                </c:pt>
                <c:pt idx="4">
                  <c:v>FY 19-20*</c:v>
                </c:pt>
              </c:strCache>
            </c:strRef>
          </c:cat>
          <c:val>
            <c:numRef>
              <c:f>'Annual 19-20'!$C$15:$C$20</c:f>
              <c:numCache>
                <c:formatCode>_ * #,##0_ ;_ * \-#,##0_ ;_ * "-"??_ ;_ @_ </c:formatCode>
                <c:ptCount val="5"/>
                <c:pt idx="0">
                  <c:v>32.512711262981533</c:v>
                </c:pt>
                <c:pt idx="1">
                  <c:v>34.104520871940238</c:v>
                </c:pt>
                <c:pt idx="2">
                  <c:v>37.885068693217164</c:v>
                </c:pt>
                <c:pt idx="3">
                  <c:v>41.413579993075622</c:v>
                </c:pt>
                <c:pt idx="4">
                  <c:v>54.068466384297324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1-4CD0-B591-3342DF31F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2671279"/>
        <c:axId val="5946927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19-20'!$B$4</c15:sqref>
                        </c15:formulaRef>
                      </c:ext>
                    </c:extLst>
                    <c:strCache>
                      <c:ptCount val="1"/>
                      <c:pt idx="0">
                        <c:v>Inr Mln</c:v>
                      </c:pt>
                    </c:strCache>
                  </c:strRef>
                </c:tx>
                <c:spPr>
                  <a:solidFill>
                    <a:schemeClr val="accent2">
                      <a:shade val="76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19-20'!$A$15:$A$20</c15:sqref>
                        </c15:formulaRef>
                      </c:ext>
                    </c:extLst>
                    <c:strCache>
                      <c:ptCount val="5"/>
                      <c:pt idx="0">
                        <c:v>FY 15-16</c:v>
                      </c:pt>
                      <c:pt idx="1">
                        <c:v>FY 16-17</c:v>
                      </c:pt>
                      <c:pt idx="2">
                        <c:v>FY 17-18</c:v>
                      </c:pt>
                      <c:pt idx="3">
                        <c:v>FY 18-19</c:v>
                      </c:pt>
                      <c:pt idx="4">
                        <c:v>FY 19-20*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19-20'!$B$5:$B$9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15035</c:v>
                      </c:pt>
                      <c:pt idx="1">
                        <c:v>18432</c:v>
                      </c:pt>
                      <c:pt idx="2">
                        <c:v>20686</c:v>
                      </c:pt>
                      <c:pt idx="3">
                        <c:v>21547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3521-4CD0-B591-3342DF31F67B}"/>
                  </c:ext>
                </c:extLst>
              </c15:ser>
            </c15:filteredBarSeries>
          </c:ext>
        </c:extLst>
      </c:barChart>
      <c:catAx>
        <c:axId val="66267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rnd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692799"/>
        <c:crosses val="autoZero"/>
        <c:auto val="1"/>
        <c:lblAlgn val="ctr"/>
        <c:lblOffset val="100"/>
        <c:noMultiLvlLbl val="0"/>
      </c:catAx>
      <c:valAx>
        <c:axId val="594692799"/>
        <c:scaling>
          <c:orientation val="minMax"/>
          <c:min val="10"/>
        </c:scaling>
        <c:delete val="0"/>
        <c:axPos val="l"/>
        <c:numFmt formatCode="_ * #,##0_ ;_ * \-#,##0_ ;_ * &quot;-&quot;??_ ;_ @_ " sourceLinked="1"/>
        <c:majorTickMark val="none"/>
        <c:minorTickMark val="none"/>
        <c:tickLblPos val="nextTo"/>
        <c:spPr>
          <a:noFill/>
          <a:ln w="6350" cap="rnd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671279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'Annual 19-20'!$C$4</c:f>
              <c:strCache>
                <c:ptCount val="1"/>
                <c:pt idx="0">
                  <c:v> USD Mln 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>
              <a:softEdge rad="12700"/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'Annual 19-20'!$A$25:$A$30</c:f>
              <c:strCache>
                <c:ptCount val="5"/>
                <c:pt idx="0">
                  <c:v>FY 15-16</c:v>
                </c:pt>
                <c:pt idx="1">
                  <c:v>FY 16-17</c:v>
                </c:pt>
                <c:pt idx="2">
                  <c:v>FY 17-18</c:v>
                </c:pt>
                <c:pt idx="3">
                  <c:v>FY 18-19</c:v>
                </c:pt>
                <c:pt idx="4">
                  <c:v>FY 19-20*</c:v>
                </c:pt>
              </c:strCache>
            </c:strRef>
          </c:cat>
          <c:val>
            <c:numRef>
              <c:f>'Annual 19-20'!$C$25:$C$30</c:f>
              <c:numCache>
                <c:formatCode>_ * #,##0_ ;_ * \-#,##0_ ;_ * "-"??_ ;_ @_ </c:formatCode>
                <c:ptCount val="5"/>
                <c:pt idx="0">
                  <c:v>5.7835749125499589</c:v>
                </c:pt>
                <c:pt idx="1">
                  <c:v>8.5161814079290679</c:v>
                </c:pt>
                <c:pt idx="2">
                  <c:v>12.256933988982023</c:v>
                </c:pt>
                <c:pt idx="3">
                  <c:v>14.180370599807125</c:v>
                </c:pt>
                <c:pt idx="4">
                  <c:v>9.365146532707044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10-45C7-9D27-A80D4A7E0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2671279"/>
        <c:axId val="5946927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19-20'!$B$4</c15:sqref>
                        </c15:formulaRef>
                      </c:ext>
                    </c:extLst>
                    <c:strCache>
                      <c:ptCount val="1"/>
                      <c:pt idx="0">
                        <c:v>Inr Mln</c:v>
                      </c:pt>
                    </c:strCache>
                  </c:strRef>
                </c:tx>
                <c:spPr>
                  <a:solidFill>
                    <a:schemeClr val="accent6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19-20'!$A$25:$A$30</c15:sqref>
                        </c15:formulaRef>
                      </c:ext>
                    </c:extLst>
                    <c:strCache>
                      <c:ptCount val="5"/>
                      <c:pt idx="0">
                        <c:v>FY 15-16</c:v>
                      </c:pt>
                      <c:pt idx="1">
                        <c:v>FY 16-17</c:v>
                      </c:pt>
                      <c:pt idx="2">
                        <c:v>FY 17-18</c:v>
                      </c:pt>
                      <c:pt idx="3">
                        <c:v>FY 18-19</c:v>
                      </c:pt>
                      <c:pt idx="4">
                        <c:v>FY 19-20*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19-20'!$B$5:$B$9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15035</c:v>
                      </c:pt>
                      <c:pt idx="1">
                        <c:v>18432</c:v>
                      </c:pt>
                      <c:pt idx="2">
                        <c:v>20686</c:v>
                      </c:pt>
                      <c:pt idx="3">
                        <c:v>21547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0610-45C7-9D27-A80D4A7E0841}"/>
                  </c:ext>
                </c:extLst>
              </c15:ser>
            </c15:filteredBarSeries>
          </c:ext>
        </c:extLst>
      </c:barChart>
      <c:catAx>
        <c:axId val="66267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rnd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692799"/>
        <c:crosses val="autoZero"/>
        <c:auto val="1"/>
        <c:lblAlgn val="ctr"/>
        <c:lblOffset val="100"/>
        <c:noMultiLvlLbl val="0"/>
      </c:catAx>
      <c:valAx>
        <c:axId val="594692799"/>
        <c:scaling>
          <c:orientation val="minMax"/>
          <c:max val="20"/>
          <c:min val="0"/>
        </c:scaling>
        <c:delete val="0"/>
        <c:axPos val="l"/>
        <c:numFmt formatCode="_ * #,##0_ ;_ * \-#,##0_ ;_ * &quot;-&quot;??_ ;_ @_ " sourceLinked="1"/>
        <c:majorTickMark val="none"/>
        <c:minorTickMark val="none"/>
        <c:tickLblPos val="nextTo"/>
        <c:spPr>
          <a:noFill/>
          <a:ln w="6350" cap="rnd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671279"/>
        <c:crosses val="autoZero"/>
        <c:crossBetween val="between"/>
        <c:majorUnit val="5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'Annual 19-20'!$C$4</c:f>
              <c:strCache>
                <c:ptCount val="1"/>
                <c:pt idx="0">
                  <c:v> USD Mln 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>
              <a:softEdge rad="12700"/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'Annual 19-20'!$A$34:$A$39</c:f>
              <c:strCache>
                <c:ptCount val="5"/>
                <c:pt idx="0">
                  <c:v>FY 15-16</c:v>
                </c:pt>
                <c:pt idx="1">
                  <c:v>FY 16-17</c:v>
                </c:pt>
                <c:pt idx="2">
                  <c:v>FY 17-18</c:v>
                </c:pt>
                <c:pt idx="3">
                  <c:v>FY 18-19</c:v>
                </c:pt>
                <c:pt idx="4">
                  <c:v>FY 19-20*</c:v>
                </c:pt>
              </c:strCache>
            </c:strRef>
          </c:cat>
          <c:val>
            <c:numRef>
              <c:f>'Annual 19-20'!$C$34:$C$39</c:f>
              <c:numCache>
                <c:formatCode>_ * #,##0_ ;_ * \-#,##0_ ;_ * "-"??_ ;_ @_ </c:formatCode>
                <c:ptCount val="5"/>
                <c:pt idx="0">
                  <c:v>21.396534365179694</c:v>
                </c:pt>
                <c:pt idx="1">
                  <c:v>22.136022784101534</c:v>
                </c:pt>
                <c:pt idx="2">
                  <c:v>24.308086790765913</c:v>
                </c:pt>
                <c:pt idx="3">
                  <c:v>52.647086351691762</c:v>
                </c:pt>
                <c:pt idx="4">
                  <c:v>58.432677728859105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2-4FFE-87F8-949C406A1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2671279"/>
        <c:axId val="5946927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19-20'!$B$4</c15:sqref>
                        </c15:formulaRef>
                      </c:ext>
                    </c:extLst>
                    <c:strCache>
                      <c:ptCount val="1"/>
                      <c:pt idx="0">
                        <c:v>Inr Mln</c:v>
                      </c:pt>
                    </c:strCache>
                  </c:strRef>
                </c:tx>
                <c:spPr>
                  <a:solidFill>
                    <a:schemeClr val="accent2">
                      <a:shade val="76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19-20'!$A$34:$A$39</c15:sqref>
                        </c15:formulaRef>
                      </c:ext>
                    </c:extLst>
                    <c:strCache>
                      <c:ptCount val="5"/>
                      <c:pt idx="0">
                        <c:v>FY 15-16</c:v>
                      </c:pt>
                      <c:pt idx="1">
                        <c:v>FY 16-17</c:v>
                      </c:pt>
                      <c:pt idx="2">
                        <c:v>FY 17-18</c:v>
                      </c:pt>
                      <c:pt idx="3">
                        <c:v>FY 18-19</c:v>
                      </c:pt>
                      <c:pt idx="4">
                        <c:v>FY 19-20*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19-20'!$B$5:$B$9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15035</c:v>
                      </c:pt>
                      <c:pt idx="1">
                        <c:v>18432</c:v>
                      </c:pt>
                      <c:pt idx="2">
                        <c:v>20686</c:v>
                      </c:pt>
                      <c:pt idx="3">
                        <c:v>21547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A2D2-4FFE-87F8-949C406A15F7}"/>
                  </c:ext>
                </c:extLst>
              </c15:ser>
            </c15:filteredBarSeries>
          </c:ext>
        </c:extLst>
      </c:barChart>
      <c:catAx>
        <c:axId val="66267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rnd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692799"/>
        <c:crosses val="autoZero"/>
        <c:auto val="1"/>
        <c:lblAlgn val="ctr"/>
        <c:lblOffset val="100"/>
        <c:noMultiLvlLbl val="0"/>
      </c:catAx>
      <c:valAx>
        <c:axId val="594692799"/>
        <c:scaling>
          <c:orientation val="minMax"/>
          <c:max val="60"/>
          <c:min val="0"/>
        </c:scaling>
        <c:delete val="0"/>
        <c:axPos val="l"/>
        <c:numFmt formatCode="_ * #,##0_ ;_ * \-#,##0_ ;_ * &quot;-&quot;??_ ;_ @_ " sourceLinked="1"/>
        <c:majorTickMark val="none"/>
        <c:minorTickMark val="none"/>
        <c:tickLblPos val="nextTo"/>
        <c:spPr>
          <a:noFill/>
          <a:ln w="6350" cap="rnd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671279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18592521549035E-2"/>
          <c:y val="5.2487978393137714E-2"/>
          <c:w val="0.87960630210597102"/>
          <c:h val="0.74598711495900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'Telecom-non Telecom'!$C$19</c:f>
              <c:strCache>
                <c:ptCount val="1"/>
                <c:pt idx="0">
                  <c:v>Network Centric Services</c:v>
                </c:pt>
              </c:strCache>
            </c:strRef>
          </c:tx>
          <c:spPr>
            <a:solidFill>
              <a:srgbClr val="F9C5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'Telecom-non Telecom'!$E$18:$I$18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2019-20*</c:v>
                </c:pt>
              </c:strCache>
            </c:strRef>
          </c:cat>
          <c:val>
            <c:numRef>
              <c:f>'Telecom-non Telecom'!$E$19:$I$19</c:f>
              <c:numCache>
                <c:formatCode>_ * #,##0_ ;_ * \-#,##0_ ;_ * "-"??_ ;_ @_ </c:formatCode>
                <c:ptCount val="5"/>
                <c:pt idx="0">
                  <c:v>126.67207923755954</c:v>
                </c:pt>
                <c:pt idx="1">
                  <c:v>134.94585109131293</c:v>
                </c:pt>
                <c:pt idx="2">
                  <c:v>132.42612280157931</c:v>
                </c:pt>
                <c:pt idx="3">
                  <c:v>153.7249172713143</c:v>
                </c:pt>
                <c:pt idx="4">
                  <c:v>168.17666674026918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9-4180-9082-44855CAE84E2}"/>
            </c:ext>
          </c:extLst>
        </c:ser>
        <c:ser>
          <c:idx val="1"/>
          <c:order val="1"/>
          <c:tx>
            <c:strRef>
              <c:f>'Telecom-non Telecom'!$C$20</c:f>
              <c:strCache>
                <c:ptCount val="1"/>
                <c:pt idx="0">
                  <c:v>Data Center centric IT Services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'Telecom-non Telecom'!$E$18:$I$18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2019-20*</c:v>
                </c:pt>
              </c:strCache>
            </c:strRef>
          </c:cat>
          <c:val>
            <c:numRef>
              <c:f>'Telecom-non Telecom'!$E$20:$I$20</c:f>
              <c:numCache>
                <c:formatCode>_ * #,##0_ ;_ * \-#,##0_ ;_ * "-"??_ ;_ @_ </c:formatCode>
                <c:ptCount val="5"/>
                <c:pt idx="0">
                  <c:v>72.767020116563756</c:v>
                </c:pt>
                <c:pt idx="1">
                  <c:v>109.5556150300943</c:v>
                </c:pt>
                <c:pt idx="2">
                  <c:v>141.97139945803059</c:v>
                </c:pt>
                <c:pt idx="3">
                  <c:v>132.11139405949254</c:v>
                </c:pt>
                <c:pt idx="4">
                  <c:v>136.2755860881511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79-4180-9082-44855CAE8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0722495"/>
        <c:axId val="939970239"/>
      </c:barChart>
      <c:catAx>
        <c:axId val="91072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9970239"/>
        <c:crosses val="autoZero"/>
        <c:auto val="1"/>
        <c:lblAlgn val="ctr"/>
        <c:lblOffset val="100"/>
        <c:noMultiLvlLbl val="0"/>
      </c:catAx>
      <c:valAx>
        <c:axId val="939970239"/>
        <c:scaling>
          <c:orientation val="minMax"/>
        </c:scaling>
        <c:delete val="0"/>
        <c:axPos val="l"/>
        <c:numFmt formatCode="_ * #,##0_ ;_ * \-#,##0_ ;_ * &quot;-&quot;??_ ;_ @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0722495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0.17963</cdr:x>
      <cdr:y>0.04608</cdr:y>
    </cdr:from>
    <cdr:to>
      <cdr:x>0.8747</cdr:x>
      <cdr:y>0.3167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9DDC3C3A-DD2E-4727-B2A4-78BD4918EEF9}"/>
            </a:ext>
          </a:extLst>
        </cdr:cNvPr>
        <cdr:cNvCxnSpPr/>
      </cdr:nvCxnSpPr>
      <cdr:spPr>
        <a:xfrm xmlns:a="http://schemas.openxmlformats.org/drawingml/2006/main" flipV="1">
          <a:off x="710056" y="95249"/>
          <a:ext cx="2747520" cy="5593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0.36946</cdr:x>
      <cdr:y>0.0583</cdr:y>
    </cdr:from>
    <cdr:to>
      <cdr:x>0.57334</cdr:x>
      <cdr:y>0.17823</cdr:y>
    </cdr:to>
    <cdr:sp macro="" textlink="">
      <cdr:nvSpPr>
        <cdr:cNvPr id="8" name="Rectangle: Rounded Corners 7">
          <a:extLst xmlns:a="http://schemas.openxmlformats.org/drawingml/2006/main">
            <a:ext uri="{FF2B5EF4-FFF2-40B4-BE49-F238E27FC236}">
              <a16:creationId xmlns:a16="http://schemas.microsoft.com/office/drawing/2014/main" id="{B2C3CDA2-7021-4A83-BF93-8771951DD8FE}"/>
            </a:ext>
          </a:extLst>
        </cdr:cNvPr>
        <cdr:cNvSpPr/>
      </cdr:nvSpPr>
      <cdr:spPr>
        <a:xfrm xmlns:a="http://schemas.openxmlformats.org/drawingml/2006/main" rot="20826018">
          <a:off x="1460417" y="120498"/>
          <a:ext cx="805912" cy="247890"/>
        </a:xfrm>
        <a:prstGeom xmlns:a="http://schemas.openxmlformats.org/drawingml/2006/main" prst="round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000" b="1" dirty="0"/>
            <a:t>CAGR 11%</a:t>
          </a:r>
          <a:endParaRPr lang="en-US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0.16219</cdr:x>
      <cdr:y>0.02929</cdr:y>
    </cdr:from>
    <cdr:to>
      <cdr:x>0.86899</cdr:x>
      <cdr:y>0.3088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9DDC3C3A-DD2E-4727-B2A4-78BD4918EEF9}"/>
            </a:ext>
          </a:extLst>
        </cdr:cNvPr>
        <cdr:cNvCxnSpPr/>
      </cdr:nvCxnSpPr>
      <cdr:spPr>
        <a:xfrm xmlns:a="http://schemas.openxmlformats.org/drawingml/2006/main" flipV="1">
          <a:off x="609082" y="51470"/>
          <a:ext cx="2654291" cy="4912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0.24024</cdr:x>
      <cdr:y>0.06732</cdr:y>
    </cdr:from>
    <cdr:to>
      <cdr:x>0.49063</cdr:x>
      <cdr:y>0.20668</cdr:y>
    </cdr:to>
    <cdr:sp macro="" textlink="">
      <cdr:nvSpPr>
        <cdr:cNvPr id="8" name="Rectangle: Rounded Corners 7">
          <a:extLst xmlns:a="http://schemas.openxmlformats.org/drawingml/2006/main">
            <a:ext uri="{FF2B5EF4-FFF2-40B4-BE49-F238E27FC236}">
              <a16:creationId xmlns:a16="http://schemas.microsoft.com/office/drawing/2014/main" id="{B2C3CDA2-7021-4A83-BF93-8771951DD8FE}"/>
            </a:ext>
          </a:extLst>
        </cdr:cNvPr>
        <cdr:cNvSpPr/>
      </cdr:nvSpPr>
      <cdr:spPr>
        <a:xfrm xmlns:a="http://schemas.openxmlformats.org/drawingml/2006/main" rot="20841051">
          <a:off x="902173" y="118309"/>
          <a:ext cx="940328" cy="244894"/>
        </a:xfrm>
        <a:prstGeom xmlns:a="http://schemas.openxmlformats.org/drawingml/2006/main" prst="round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000" b="1" dirty="0"/>
            <a:t>CAGR 14%</a:t>
          </a:r>
          <a:endParaRPr lang="en-US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0.17204</cdr:x>
      <cdr:y>0.1138</cdr:y>
    </cdr:from>
    <cdr:to>
      <cdr:x>0.82253</cdr:x>
      <cdr:y>0.45061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9DDC3C3A-DD2E-4727-B2A4-78BD4918EEF9}"/>
            </a:ext>
          </a:extLst>
        </cdr:cNvPr>
        <cdr:cNvCxnSpPr/>
      </cdr:nvCxnSpPr>
      <cdr:spPr>
        <a:xfrm xmlns:a="http://schemas.openxmlformats.org/drawingml/2006/main" flipV="1">
          <a:off x="929708" y="224574"/>
          <a:ext cx="3515364" cy="66469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0.3998</cdr:x>
      <cdr:y>0.0859</cdr:y>
    </cdr:from>
    <cdr:to>
      <cdr:x>0.60369</cdr:x>
      <cdr:y>0.22505</cdr:y>
    </cdr:to>
    <cdr:sp macro="" textlink="">
      <cdr:nvSpPr>
        <cdr:cNvPr id="8" name="Rectangle: Rounded Corners 7">
          <a:extLst xmlns:a="http://schemas.openxmlformats.org/drawingml/2006/main">
            <a:ext uri="{FF2B5EF4-FFF2-40B4-BE49-F238E27FC236}">
              <a16:creationId xmlns:a16="http://schemas.microsoft.com/office/drawing/2014/main" id="{B2C3CDA2-7021-4A83-BF93-8771951DD8FE}"/>
            </a:ext>
          </a:extLst>
        </cdr:cNvPr>
        <cdr:cNvSpPr/>
      </cdr:nvSpPr>
      <cdr:spPr>
        <a:xfrm xmlns:a="http://schemas.openxmlformats.org/drawingml/2006/main" rot="21010490">
          <a:off x="1620434" y="136208"/>
          <a:ext cx="826393" cy="220669"/>
        </a:xfrm>
        <a:prstGeom xmlns:a="http://schemas.openxmlformats.org/drawingml/2006/main" prst="roundRect">
          <a:avLst>
            <a:gd name="adj" fmla="val 0"/>
          </a:avLst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000" b="1" dirty="0"/>
            <a:t>CAGR 13%</a:t>
          </a:r>
          <a:endParaRPr lang="en-US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58456-C41B-40D1-8F1E-3E01E3ED8636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0C7FB-05A3-4118-86D5-E4ADFF43D7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2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1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0C7FB-05A3-4118-86D5-E4ADFF43D7F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7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5A46C-A1A7-4E9C-8330-2D54FC2AD1E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15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37E73-A4C0-49E7-8447-FF811536659D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63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37E73-A4C0-49E7-8447-FF811536659D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0674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digital transformation shutterstock">
            <a:extLst>
              <a:ext uri="{FF2B5EF4-FFF2-40B4-BE49-F238E27FC236}">
                <a16:creationId xmlns:a16="http://schemas.microsoft.com/office/drawing/2014/main" id="{83E8CBA3-0592-4CC5-B192-E3E39F1705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t="19260" r="1420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D69DAA-50B0-490B-B879-A9AFA26B8029}"/>
              </a:ext>
            </a:extLst>
          </p:cNvPr>
          <p:cNvSpPr/>
          <p:nvPr userDrawn="1"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100332-FD9E-43B4-A5EA-D655F50E55C6}"/>
              </a:ext>
            </a:extLst>
          </p:cNvPr>
          <p:cNvSpPr/>
          <p:nvPr userDrawn="1"/>
        </p:nvSpPr>
        <p:spPr>
          <a:xfrm>
            <a:off x="-1" y="3028449"/>
            <a:ext cx="6829063" cy="18415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62DC76-2326-4337-A09D-F6B09741B5C5}"/>
              </a:ext>
            </a:extLst>
          </p:cNvPr>
          <p:cNvSpPr/>
          <p:nvPr userDrawn="1"/>
        </p:nvSpPr>
        <p:spPr>
          <a:xfrm>
            <a:off x="0" y="3028449"/>
            <a:ext cx="6829062" cy="88900"/>
          </a:xfrm>
          <a:prstGeom prst="rect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4349FB-3EFD-45E8-9741-7BB218BE08AE}"/>
              </a:ext>
            </a:extLst>
          </p:cNvPr>
          <p:cNvSpPr/>
          <p:nvPr userDrawn="1"/>
        </p:nvSpPr>
        <p:spPr>
          <a:xfrm>
            <a:off x="8877270" y="0"/>
            <a:ext cx="266729" cy="5143500"/>
          </a:xfrm>
          <a:prstGeom prst="rect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E0560B-C8EC-45DE-AE89-65A343A6FE8A}"/>
              </a:ext>
            </a:extLst>
          </p:cNvPr>
          <p:cNvSpPr/>
          <p:nvPr userDrawn="1"/>
        </p:nvSpPr>
        <p:spPr>
          <a:xfrm>
            <a:off x="8613456" y="0"/>
            <a:ext cx="266729" cy="5143500"/>
          </a:xfrm>
          <a:prstGeom prst="rect">
            <a:avLst/>
          </a:prstGeom>
          <a:solidFill>
            <a:srgbClr val="BDD70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73730A-509F-4C18-8764-173CF6818E38}"/>
              </a:ext>
            </a:extLst>
          </p:cNvPr>
          <p:cNvSpPr/>
          <p:nvPr userDrawn="1"/>
        </p:nvSpPr>
        <p:spPr>
          <a:xfrm>
            <a:off x="8352302" y="0"/>
            <a:ext cx="266729" cy="5143500"/>
          </a:xfrm>
          <a:prstGeom prst="rect">
            <a:avLst/>
          </a:prstGeom>
          <a:solidFill>
            <a:srgbClr val="BDD70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74E99E-CF72-4D8E-A24E-0DAC4860C504}"/>
              </a:ext>
            </a:extLst>
          </p:cNvPr>
          <p:cNvGrpSpPr/>
          <p:nvPr userDrawn="1"/>
        </p:nvGrpSpPr>
        <p:grpSpPr>
          <a:xfrm>
            <a:off x="7306510" y="0"/>
            <a:ext cx="1465634" cy="829997"/>
            <a:chOff x="9753599" y="1"/>
            <a:chExt cx="1739885" cy="985307"/>
          </a:xfrm>
        </p:grpSpPr>
        <p:sp>
          <p:nvSpPr>
            <p:cNvPr id="14" name="Round Same Side Corner Rectangle 72">
              <a:extLst>
                <a:ext uri="{FF2B5EF4-FFF2-40B4-BE49-F238E27FC236}">
                  <a16:creationId xmlns:a16="http://schemas.microsoft.com/office/drawing/2014/main" id="{16C0E275-4B85-4EE2-BC46-F29E0C9C6A03}"/>
                </a:ext>
              </a:extLst>
            </p:cNvPr>
            <p:cNvSpPr/>
            <p:nvPr/>
          </p:nvSpPr>
          <p:spPr>
            <a:xfrm rot="10800000">
              <a:off x="9753599" y="1"/>
              <a:ext cx="1739885" cy="985307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5" name="Picture 2" descr="Image result for sify logo">
              <a:extLst>
                <a:ext uri="{FF2B5EF4-FFF2-40B4-BE49-F238E27FC236}">
                  <a16:creationId xmlns:a16="http://schemas.microsoft.com/office/drawing/2014/main" id="{77506E3D-8016-4414-AE74-79A26E121E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4"/>
            <a:stretch/>
          </p:blipFill>
          <p:spPr bwMode="auto">
            <a:xfrm>
              <a:off x="9913463" y="95622"/>
              <a:ext cx="1420156" cy="804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Slide Number Placeholder 27">
            <a:extLst>
              <a:ext uri="{FF2B5EF4-FFF2-40B4-BE49-F238E27FC236}">
                <a16:creationId xmlns:a16="http://schemas.microsoft.com/office/drawing/2014/main" id="{83D9CD19-34E8-4942-B632-FFBD3669E4B3}"/>
              </a:ext>
            </a:extLst>
          </p:cNvPr>
          <p:cNvSpPr txBox="1">
            <a:spLocks/>
          </p:cNvSpPr>
          <p:nvPr userDrawn="1"/>
        </p:nvSpPr>
        <p:spPr>
          <a:xfrm>
            <a:off x="3215861" y="4767264"/>
            <a:ext cx="2057400" cy="273844"/>
          </a:xfrm>
          <a:prstGeom prst="rect">
            <a:avLst/>
          </a:prstGeom>
        </p:spPr>
        <p:txBody>
          <a:bodyPr vert="horz" lIns="91428" tIns="45715" rIns="0" bIns="45715" rtlCol="0" anchor="ctr"/>
          <a:lstStyle>
            <a:defPPr>
              <a:defRPr lang="en-US"/>
            </a:defPPr>
            <a:lvl1pPr marL="0" algn="r" defTabSz="914286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2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8A3319-5104-4E46-B7BB-4F68F196E486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E64CF6D-2EC1-4E99-9509-ABE945C9B9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031" y="3348348"/>
            <a:ext cx="5112246" cy="34107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10253F"/>
                </a:solidFill>
              </a:defRPr>
            </a:lvl1pPr>
          </a:lstStyle>
          <a:p>
            <a:pPr lvl="0"/>
            <a:r>
              <a:rPr lang="en-US" dirty="0"/>
              <a:t>TITLE OF THE SLIDE - LINE ONE</a:t>
            </a:r>
            <a:endParaRPr lang="en-IN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B8F72929-D74C-4BDB-9B56-6937C3360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031" y="3754390"/>
            <a:ext cx="5112246" cy="34107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LINE TWO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E4206FC-F25B-4090-B5DC-00954F9FF8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031" y="4367938"/>
            <a:ext cx="5112246" cy="34107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/>
              <a:t>Month ‘18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AGENDA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D161BB-E9A0-4C84-B81C-680E9D201940}"/>
              </a:ext>
            </a:extLst>
          </p:cNvPr>
          <p:cNvGrpSpPr/>
          <p:nvPr userDrawn="1"/>
        </p:nvGrpSpPr>
        <p:grpSpPr>
          <a:xfrm>
            <a:off x="324000" y="970388"/>
            <a:ext cx="739298" cy="584775"/>
            <a:chOff x="324000" y="970388"/>
            <a:chExt cx="739298" cy="58477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3166A6-F41B-45A4-92DF-F0B509EE8458}"/>
                </a:ext>
              </a:extLst>
            </p:cNvPr>
            <p:cNvSpPr/>
            <p:nvPr/>
          </p:nvSpPr>
          <p:spPr>
            <a:xfrm>
              <a:off x="324000" y="1034175"/>
              <a:ext cx="122382" cy="4572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2D2382-F5C6-45FF-9C5D-E8E26A951AC0}"/>
                </a:ext>
              </a:extLst>
            </p:cNvPr>
            <p:cNvSpPr txBox="1"/>
            <p:nvPr/>
          </p:nvSpPr>
          <p:spPr>
            <a:xfrm>
              <a:off x="462934" y="970388"/>
              <a:ext cx="6003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1"/>
                  </a:solidFill>
                  <a:latin typeface="Impact" pitchFamily="34" charset="0"/>
                </a:rPr>
                <a:t>01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7DA82C5-F2E2-482A-A2A1-3CF744413BA8}"/>
              </a:ext>
            </a:extLst>
          </p:cNvPr>
          <p:cNvGrpSpPr/>
          <p:nvPr userDrawn="1"/>
        </p:nvGrpSpPr>
        <p:grpSpPr>
          <a:xfrm>
            <a:off x="324000" y="1609779"/>
            <a:ext cx="776242" cy="584775"/>
            <a:chOff x="324000" y="1609779"/>
            <a:chExt cx="776242" cy="5847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AA51CE-5F59-4296-B4EA-B308738960AB}"/>
                </a:ext>
              </a:extLst>
            </p:cNvPr>
            <p:cNvSpPr/>
            <p:nvPr/>
          </p:nvSpPr>
          <p:spPr>
            <a:xfrm>
              <a:off x="324000" y="1673566"/>
              <a:ext cx="122382" cy="45720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1A4343-C193-4CFA-8372-2E43A07B1845}"/>
                </a:ext>
              </a:extLst>
            </p:cNvPr>
            <p:cNvSpPr txBox="1"/>
            <p:nvPr/>
          </p:nvSpPr>
          <p:spPr>
            <a:xfrm>
              <a:off x="462934" y="1609779"/>
              <a:ext cx="637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2"/>
                  </a:solidFill>
                  <a:latin typeface="Impact" pitchFamily="34" charset="0"/>
                </a:rPr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DF5479A-D744-420E-865C-9CEE11BBC7E3}"/>
              </a:ext>
            </a:extLst>
          </p:cNvPr>
          <p:cNvGrpSpPr/>
          <p:nvPr userDrawn="1"/>
        </p:nvGrpSpPr>
        <p:grpSpPr>
          <a:xfrm>
            <a:off x="324000" y="2249170"/>
            <a:ext cx="776242" cy="584775"/>
            <a:chOff x="324000" y="2249170"/>
            <a:chExt cx="776242" cy="58477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680145-B3AD-4B2A-9E40-F5094E133BFE}"/>
                </a:ext>
              </a:extLst>
            </p:cNvPr>
            <p:cNvSpPr/>
            <p:nvPr/>
          </p:nvSpPr>
          <p:spPr>
            <a:xfrm>
              <a:off x="324000" y="2312957"/>
              <a:ext cx="122382" cy="457200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DF48DF7-6E11-486A-8FE6-AEE948204566}"/>
                </a:ext>
              </a:extLst>
            </p:cNvPr>
            <p:cNvSpPr txBox="1"/>
            <p:nvPr/>
          </p:nvSpPr>
          <p:spPr>
            <a:xfrm>
              <a:off x="462934" y="2249170"/>
              <a:ext cx="637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3"/>
                  </a:solidFill>
                  <a:latin typeface="Impact" pitchFamily="34" charset="0"/>
                </a:rPr>
                <a:t>03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AB779D-C36B-449A-90A1-4B9C9A8AB11D}"/>
              </a:ext>
            </a:extLst>
          </p:cNvPr>
          <p:cNvGrpSpPr/>
          <p:nvPr userDrawn="1"/>
        </p:nvGrpSpPr>
        <p:grpSpPr>
          <a:xfrm>
            <a:off x="324000" y="2888561"/>
            <a:ext cx="776242" cy="584775"/>
            <a:chOff x="324000" y="2888561"/>
            <a:chExt cx="776242" cy="584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140F5ED-12D8-43D6-B130-3C4F403121C1}"/>
                </a:ext>
              </a:extLst>
            </p:cNvPr>
            <p:cNvSpPr/>
            <p:nvPr/>
          </p:nvSpPr>
          <p:spPr>
            <a:xfrm>
              <a:off x="324000" y="2952348"/>
              <a:ext cx="122382" cy="457200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4EFB40-188F-4F11-AF25-AA94EF9E5756}"/>
                </a:ext>
              </a:extLst>
            </p:cNvPr>
            <p:cNvSpPr txBox="1"/>
            <p:nvPr/>
          </p:nvSpPr>
          <p:spPr>
            <a:xfrm>
              <a:off x="462934" y="2888561"/>
              <a:ext cx="637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4"/>
                  </a:solidFill>
                  <a:latin typeface="Impact" pitchFamily="34" charset="0"/>
                </a:rPr>
                <a:t>04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19BE849-4E9C-4E5A-964F-03DD46AD681A}"/>
              </a:ext>
            </a:extLst>
          </p:cNvPr>
          <p:cNvGrpSpPr/>
          <p:nvPr userDrawn="1"/>
        </p:nvGrpSpPr>
        <p:grpSpPr>
          <a:xfrm>
            <a:off x="324000" y="3527952"/>
            <a:ext cx="869950" cy="584775"/>
            <a:chOff x="324000" y="3527952"/>
            <a:chExt cx="869950" cy="58477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CA7B16F-5C06-4879-B941-44B5FD928812}"/>
                </a:ext>
              </a:extLst>
            </p:cNvPr>
            <p:cNvSpPr/>
            <p:nvPr/>
          </p:nvSpPr>
          <p:spPr>
            <a:xfrm>
              <a:off x="324000" y="3591739"/>
              <a:ext cx="122382" cy="457200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913F642-8676-49CD-9378-2B6BD2FDEB24}"/>
                </a:ext>
              </a:extLst>
            </p:cNvPr>
            <p:cNvSpPr txBox="1"/>
            <p:nvPr/>
          </p:nvSpPr>
          <p:spPr>
            <a:xfrm>
              <a:off x="462934" y="3527952"/>
              <a:ext cx="7310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5"/>
                  </a:solidFill>
                  <a:latin typeface="Impact" pitchFamily="34" charset="0"/>
                </a:rPr>
                <a:t>05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2CE3C-896B-46F3-AA80-7C8037C973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9100" y="1145558"/>
            <a:ext cx="4896862" cy="234434"/>
          </a:xfrm>
        </p:spPr>
        <p:txBody>
          <a:bodyPr rIns="0" bIns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SECTION DIVIDER 1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27522565-96B8-44DB-AB59-310E11A6D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9100" y="1784949"/>
            <a:ext cx="4896862" cy="234434"/>
          </a:xfrm>
        </p:spPr>
        <p:txBody>
          <a:bodyPr rIns="0" bIns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SECTION DIVIDER 2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D20B090F-D8BF-414D-90A1-D2DBE446D4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9100" y="2424340"/>
            <a:ext cx="4896862" cy="234434"/>
          </a:xfrm>
        </p:spPr>
        <p:txBody>
          <a:bodyPr rIns="0" bIns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SECTION DIVIDER 3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FD56B850-8139-4412-AA48-5B3080C68A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9100" y="3063731"/>
            <a:ext cx="4896862" cy="234434"/>
          </a:xfrm>
        </p:spPr>
        <p:txBody>
          <a:bodyPr rIns="0" bIns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SECTION DIVIDER 4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BBAD39C6-C5BE-4DA1-BBBB-C5DDFB5358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29100" y="3703122"/>
            <a:ext cx="4896862" cy="234434"/>
          </a:xfrm>
        </p:spPr>
        <p:txBody>
          <a:bodyPr rIns="0" bIns="0"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SECTION DIVIDER 5</a:t>
            </a:r>
          </a:p>
        </p:txBody>
      </p:sp>
    </p:spTree>
    <p:extLst>
      <p:ext uri="{BB962C8B-B14F-4D97-AF65-F5344CB8AC3E}">
        <p14:creationId xmlns:p14="http://schemas.microsoft.com/office/powerpoint/2010/main" val="2082664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000" y="367201"/>
            <a:ext cx="7538400" cy="369332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OF THE SLIDE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00" y="1026161"/>
            <a:ext cx="8412163" cy="3658553"/>
          </a:xfrm>
        </p:spPr>
        <p:txBody>
          <a:bodyPr/>
          <a:lstStyle>
            <a:lvl1pPr marL="226772" indent="-226772">
              <a:buFont typeface="Wingdings" panose="05000000000000000000" pitchFamily="2" charset="2"/>
              <a:buChar char="§"/>
              <a:defRPr/>
            </a:lvl1pPr>
            <a:lvl2pPr>
              <a:defRPr sz="1600"/>
            </a:lvl2pPr>
            <a:lvl3pPr marL="792000">
              <a:defRPr sz="1600"/>
            </a:lvl3pPr>
            <a:lvl4pPr marL="1080000">
              <a:defRPr sz="1400"/>
            </a:lvl4pPr>
            <a:lvl5pPr marL="1332000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3850" y="1026478"/>
            <a:ext cx="4103688" cy="3669347"/>
          </a:xfrm>
        </p:spPr>
        <p:txBody>
          <a:bodyPr>
            <a:normAutofit/>
          </a:bodyPr>
          <a:lstStyle>
            <a:lvl1pPr marL="226772" indent="-226772">
              <a:buFont typeface="Wingdings" panose="05000000000000000000" pitchFamily="2" charset="2"/>
              <a:buChar char="§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35513" y="1026478"/>
            <a:ext cx="4084637" cy="3669347"/>
          </a:xfrm>
        </p:spPr>
        <p:txBody>
          <a:bodyPr>
            <a:normAutofit/>
          </a:bodyPr>
          <a:lstStyle>
            <a:lvl1pPr marL="226772" indent="-226772">
              <a:buFont typeface="Wingdings" panose="05000000000000000000" pitchFamily="2" charset="2"/>
              <a:buChar char="§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850" y="367201"/>
            <a:ext cx="7578150" cy="369332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OF THE SLIDE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000" y="367201"/>
            <a:ext cx="7538400" cy="369332"/>
          </a:xfrm>
          <a:prstGeom prst="rect">
            <a:avLst/>
          </a:prstGeom>
        </p:spPr>
        <p:txBody>
          <a:bodyPr anchor="b"/>
          <a:lstStyle>
            <a:lvl1pPr marL="0" marR="0" indent="0" algn="l" defTabSz="9142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 OF THE SLIDE GOES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000" y="1025124"/>
            <a:ext cx="4104000" cy="215444"/>
          </a:xfrm>
        </p:spPr>
        <p:txBody>
          <a:bodyPr wrap="square" rIns="0" bIns="0" anchor="ctr">
            <a:spAutoFit/>
          </a:bodyPr>
          <a:lstStyle>
            <a:lvl1pPr marL="0" indent="0">
              <a:buNone/>
              <a:defRPr kumimoji="0" lang="en-US" sz="1400" b="1" i="0" u="none" strike="noStrike" kern="1200" cap="all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  <a:lvl2pPr marL="457143" indent="0">
              <a:buNone/>
              <a:defRPr sz="2000" b="1"/>
            </a:lvl2pPr>
            <a:lvl3pPr marL="914286" indent="0">
              <a:buNone/>
              <a:defRPr sz="1800" b="1"/>
            </a:lvl3pPr>
            <a:lvl4pPr marL="1371429" indent="0">
              <a:buNone/>
              <a:defRPr sz="1600" b="1"/>
            </a:lvl4pPr>
            <a:lvl5pPr marL="1828572" indent="0">
              <a:buNone/>
              <a:defRPr sz="1600" b="1"/>
            </a:lvl5pPr>
            <a:lvl6pPr marL="2285715" indent="0">
              <a:buNone/>
              <a:defRPr sz="1600" b="1"/>
            </a:lvl6pPr>
            <a:lvl7pPr marL="2742857" indent="0">
              <a:buNone/>
              <a:defRPr sz="1600" b="1"/>
            </a:lvl7pPr>
            <a:lvl8pPr marL="3200001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 Column heading goes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3999" y="1333501"/>
            <a:ext cx="4104000" cy="3351213"/>
          </a:xfrm>
        </p:spPr>
        <p:txBody>
          <a:bodyPr tIns="0">
            <a:normAutofit/>
          </a:bodyPr>
          <a:lstStyle>
            <a:lvl1pPr marL="226772" indent="-226772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§"/>
              <a:defRPr lang="en-US" sz="1400" kern="1200" dirty="0" smtClean="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1pPr>
            <a:lvl2pPr marL="568729">
              <a:lnSpc>
                <a:spcPct val="100000"/>
              </a:lnSpc>
              <a:spcBef>
                <a:spcPts val="400"/>
              </a:spcBef>
              <a:defRPr sz="12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35514" y="1025124"/>
            <a:ext cx="4086000" cy="215444"/>
          </a:xfrm>
        </p:spPr>
        <p:txBody>
          <a:bodyPr wrap="square" rIns="0" bIns="0" anchor="ctr">
            <a:spAutoFit/>
          </a:bodyPr>
          <a:lstStyle>
            <a:lvl1pPr marL="0" marR="0" indent="0" algn="l" defTabSz="9142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400" b="1" i="0" u="none" strike="noStrike" kern="1200" cap="all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  <a:lvl2pPr marL="457143" indent="0">
              <a:buNone/>
              <a:defRPr sz="2000" b="1"/>
            </a:lvl2pPr>
            <a:lvl3pPr marL="914286" indent="0">
              <a:buNone/>
              <a:defRPr sz="1800" b="1"/>
            </a:lvl3pPr>
            <a:lvl4pPr marL="1371429" indent="0">
              <a:buNone/>
              <a:defRPr sz="1600" b="1"/>
            </a:lvl4pPr>
            <a:lvl5pPr marL="1828572" indent="0">
              <a:buNone/>
              <a:defRPr sz="1600" b="1"/>
            </a:lvl5pPr>
            <a:lvl6pPr marL="2285715" indent="0">
              <a:buNone/>
              <a:defRPr sz="1600" b="1"/>
            </a:lvl6pPr>
            <a:lvl7pPr marL="2742857" indent="0">
              <a:buNone/>
              <a:defRPr sz="1600" b="1"/>
            </a:lvl7pPr>
            <a:lvl8pPr marL="3200001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 Column heading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35513" y="1333501"/>
            <a:ext cx="4086000" cy="3351213"/>
          </a:xfrm>
        </p:spPr>
        <p:txBody>
          <a:bodyPr tIns="0"/>
          <a:lstStyle>
            <a:lvl1pPr marL="285750" indent="-285750">
              <a:buFont typeface="Wingdings" panose="05000000000000000000" pitchFamily="2" charset="2"/>
              <a:buChar char="§"/>
              <a:defRPr lang="en-US" sz="1400" kern="1200" dirty="0" smtClean="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1pPr>
            <a:lvl2pPr marL="568729" indent="-285714">
              <a:defRPr lang="en-US" sz="1200" kern="1200" dirty="0" smtClean="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857" indent="-228571">
              <a:defRPr lang="en-US" sz="1400" kern="1200" dirty="0" smtClean="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000" indent="-228571">
              <a:defRPr lang="en-US" sz="1200" kern="1200" dirty="0" smtClean="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143" indent="-228571">
              <a:defRPr lang="en-US" sz="1200" kern="1200" dirty="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6772" lvl="0" indent="-226772" algn="l" defTabSz="914286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marL="568729" lvl="1" indent="-285714" algn="l" defTabSz="914286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Char char="–"/>
            </a:pPr>
            <a:r>
              <a:rPr lang="en-US" dirty="0"/>
              <a:t>Second level</a:t>
            </a:r>
          </a:p>
          <a:p>
            <a:pPr marL="1142857" lvl="2" indent="-228571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/>
              <a:t>Third level</a:t>
            </a:r>
          </a:p>
          <a:p>
            <a:pPr marL="1600000" lvl="3" indent="-228571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/>
              <a:t>Fourth level</a:t>
            </a:r>
          </a:p>
          <a:p>
            <a:pPr marL="2057143" lvl="4" indent="-228571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000" y="367201"/>
            <a:ext cx="7538400" cy="369332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Color Palette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E4328B-D13C-42AE-AE8E-10B47BAE4610}"/>
              </a:ext>
            </a:extLst>
          </p:cNvPr>
          <p:cNvSpPr/>
          <p:nvPr userDrawn="1"/>
        </p:nvSpPr>
        <p:spPr>
          <a:xfrm>
            <a:off x="335270" y="1434527"/>
            <a:ext cx="1112882" cy="4426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CFE044-BA97-42C4-9069-A63FF4388E19}"/>
              </a:ext>
            </a:extLst>
          </p:cNvPr>
          <p:cNvSpPr/>
          <p:nvPr userDrawn="1"/>
        </p:nvSpPr>
        <p:spPr>
          <a:xfrm>
            <a:off x="1810030" y="1434527"/>
            <a:ext cx="1112882" cy="442655"/>
          </a:xfrm>
          <a:prstGeom prst="rect">
            <a:avLst/>
          </a:prstGeom>
          <a:solidFill>
            <a:srgbClr val="E7B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51BB78-6515-40CB-83F1-5E6A75ACED06}"/>
              </a:ext>
            </a:extLst>
          </p:cNvPr>
          <p:cNvSpPr/>
          <p:nvPr userDrawn="1"/>
        </p:nvSpPr>
        <p:spPr>
          <a:xfrm>
            <a:off x="3284790" y="1434527"/>
            <a:ext cx="1112882" cy="442655"/>
          </a:xfrm>
          <a:prstGeom prst="rect">
            <a:avLst/>
          </a:prstGeom>
          <a:solidFill>
            <a:srgbClr val="B3A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1B22CD-BDE0-4F9E-8DBD-474744ADF3E8}"/>
              </a:ext>
            </a:extLst>
          </p:cNvPr>
          <p:cNvSpPr/>
          <p:nvPr userDrawn="1"/>
        </p:nvSpPr>
        <p:spPr>
          <a:xfrm>
            <a:off x="4759550" y="1434527"/>
            <a:ext cx="1112882" cy="442655"/>
          </a:xfrm>
          <a:prstGeom prst="rect">
            <a:avLst/>
          </a:prstGeom>
          <a:solidFill>
            <a:srgbClr val="FDD5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8742DC-982D-4662-9434-A248A25BD175}"/>
              </a:ext>
            </a:extLst>
          </p:cNvPr>
          <p:cNvSpPr/>
          <p:nvPr userDrawn="1"/>
        </p:nvSpPr>
        <p:spPr>
          <a:xfrm>
            <a:off x="6234310" y="1434527"/>
            <a:ext cx="1112882" cy="442655"/>
          </a:xfrm>
          <a:prstGeom prst="rect">
            <a:avLst/>
          </a:prstGeom>
          <a:solidFill>
            <a:srgbClr val="93C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898B4F-2DAB-49EA-AF24-A869636DFC83}"/>
              </a:ext>
            </a:extLst>
          </p:cNvPr>
          <p:cNvSpPr/>
          <p:nvPr userDrawn="1"/>
        </p:nvSpPr>
        <p:spPr>
          <a:xfrm>
            <a:off x="7709070" y="1434527"/>
            <a:ext cx="1112882" cy="442655"/>
          </a:xfrm>
          <a:prstGeom prst="rect">
            <a:avLst/>
          </a:prstGeom>
          <a:solidFill>
            <a:srgbClr val="C3D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547637-0770-4AAA-93A5-EBEA61797A46}"/>
              </a:ext>
            </a:extLst>
          </p:cNvPr>
          <p:cNvSpPr txBox="1"/>
          <p:nvPr userDrawn="1"/>
        </p:nvSpPr>
        <p:spPr>
          <a:xfrm>
            <a:off x="335270" y="2002652"/>
            <a:ext cx="534249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ASSET 1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142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180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227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C2F1AA-F8F7-4BF2-A2FC-645DA7181D85}"/>
              </a:ext>
            </a:extLst>
          </p:cNvPr>
          <p:cNvSpPr txBox="1"/>
          <p:nvPr userDrawn="1"/>
        </p:nvSpPr>
        <p:spPr>
          <a:xfrm>
            <a:off x="325745" y="1027618"/>
            <a:ext cx="143456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400" b="1" dirty="0">
                <a:solidFill>
                  <a:srgbClr val="595959"/>
                </a:solidFill>
              </a:rPr>
              <a:t>PRIMARY COLORS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21CFA7-B0A8-404A-8755-747CC477C574}"/>
              </a:ext>
            </a:extLst>
          </p:cNvPr>
          <p:cNvSpPr txBox="1"/>
          <p:nvPr userDrawn="1"/>
        </p:nvSpPr>
        <p:spPr>
          <a:xfrm>
            <a:off x="1810030" y="2002652"/>
            <a:ext cx="534249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ASSET 2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230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185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184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2E051D-C9B6-4A62-8278-1A977BAD6E75}"/>
              </a:ext>
            </a:extLst>
          </p:cNvPr>
          <p:cNvSpPr txBox="1"/>
          <p:nvPr userDrawn="1"/>
        </p:nvSpPr>
        <p:spPr>
          <a:xfrm>
            <a:off x="3284790" y="2002652"/>
            <a:ext cx="534249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ASSET 3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179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162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199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37B8BC-A0D4-4C30-9A1F-8AEE177F92FD}"/>
              </a:ext>
            </a:extLst>
          </p:cNvPr>
          <p:cNvSpPr txBox="1"/>
          <p:nvPr userDrawn="1"/>
        </p:nvSpPr>
        <p:spPr>
          <a:xfrm>
            <a:off x="4759550" y="2002652"/>
            <a:ext cx="534249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ASSET 4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252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213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181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6E4FFB-75D5-4AB4-B44D-3F33F1CF891D}"/>
              </a:ext>
            </a:extLst>
          </p:cNvPr>
          <p:cNvSpPr txBox="1"/>
          <p:nvPr userDrawn="1"/>
        </p:nvSpPr>
        <p:spPr>
          <a:xfrm>
            <a:off x="6234310" y="2002652"/>
            <a:ext cx="534249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ASSET 5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147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205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221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56B14C-8C7C-4B3F-B3C5-1BD1E37D9293}"/>
              </a:ext>
            </a:extLst>
          </p:cNvPr>
          <p:cNvSpPr txBox="1"/>
          <p:nvPr userDrawn="1"/>
        </p:nvSpPr>
        <p:spPr>
          <a:xfrm>
            <a:off x="7709070" y="2002652"/>
            <a:ext cx="534249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ASSET 6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195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214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155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0EFAAB-F6AD-44D1-A61D-2A4AE33D9654}"/>
              </a:ext>
            </a:extLst>
          </p:cNvPr>
          <p:cNvSpPr txBox="1"/>
          <p:nvPr userDrawn="1"/>
        </p:nvSpPr>
        <p:spPr>
          <a:xfrm>
            <a:off x="325745" y="3003810"/>
            <a:ext cx="108516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400" b="1" dirty="0">
                <a:solidFill>
                  <a:srgbClr val="595959"/>
                </a:solidFill>
              </a:rPr>
              <a:t>FONT COLOR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0443EB-8948-4923-9AF9-844BAF7527C2}"/>
              </a:ext>
            </a:extLst>
          </p:cNvPr>
          <p:cNvSpPr/>
          <p:nvPr userDrawn="1"/>
        </p:nvSpPr>
        <p:spPr>
          <a:xfrm>
            <a:off x="335270" y="3301792"/>
            <a:ext cx="1112882" cy="44265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595959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B40338-43E9-4740-A9B1-0E02C6306CA7}"/>
              </a:ext>
            </a:extLst>
          </p:cNvPr>
          <p:cNvSpPr txBox="1"/>
          <p:nvPr userDrawn="1"/>
        </p:nvSpPr>
        <p:spPr>
          <a:xfrm>
            <a:off x="335270" y="3869917"/>
            <a:ext cx="883703" cy="8156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200" dirty="0">
                <a:solidFill>
                  <a:srgbClr val="595959"/>
                </a:solidFill>
              </a:rPr>
              <a:t>FONT COLOR</a:t>
            </a:r>
          </a:p>
          <a:p>
            <a:pPr>
              <a:spcBef>
                <a:spcPts val="600"/>
              </a:spcBef>
            </a:pPr>
            <a:r>
              <a:rPr lang="en-IN" sz="1200" dirty="0">
                <a:solidFill>
                  <a:srgbClr val="595959"/>
                </a:solidFill>
              </a:rPr>
              <a:t>R: 89</a:t>
            </a:r>
          </a:p>
          <a:p>
            <a:r>
              <a:rPr lang="en-IN" sz="1200" dirty="0">
                <a:solidFill>
                  <a:srgbClr val="595959"/>
                </a:solidFill>
              </a:rPr>
              <a:t>G: 89</a:t>
            </a:r>
          </a:p>
          <a:p>
            <a:r>
              <a:rPr lang="en-IN" sz="1200" dirty="0">
                <a:solidFill>
                  <a:srgbClr val="595959"/>
                </a:solidFill>
              </a:rPr>
              <a:t>B: 89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3411DD-BA76-41C7-ADF0-7E43D09A1DB2}"/>
              </a:ext>
            </a:extLst>
          </p:cNvPr>
          <p:cNvGrpSpPr/>
          <p:nvPr userDrawn="1"/>
        </p:nvGrpSpPr>
        <p:grpSpPr>
          <a:xfrm>
            <a:off x="3276454" y="3261031"/>
            <a:ext cx="1662765" cy="379193"/>
            <a:chOff x="3197275" y="3272707"/>
            <a:chExt cx="1662765" cy="37919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1A47A36-E381-483C-B833-139D75F81B28}"/>
                </a:ext>
              </a:extLst>
            </p:cNvPr>
            <p:cNvSpPr/>
            <p:nvPr/>
          </p:nvSpPr>
          <p:spPr>
            <a:xfrm>
              <a:off x="3197275" y="3272707"/>
              <a:ext cx="1662765" cy="379193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AAE967-B4D3-43BC-B9D0-69A413DEC89C}"/>
                </a:ext>
              </a:extLst>
            </p:cNvPr>
            <p:cNvSpPr txBox="1"/>
            <p:nvPr/>
          </p:nvSpPr>
          <p:spPr>
            <a:xfrm>
              <a:off x="3299099" y="3323804"/>
              <a:ext cx="145911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Trebuchet MS</a:t>
              </a:r>
              <a:endParaRPr lang="en-IN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7428E92-6A13-4EEE-A66B-9981CC127020}"/>
              </a:ext>
            </a:extLst>
          </p:cNvPr>
          <p:cNvSpPr txBox="1"/>
          <p:nvPr userDrawn="1"/>
        </p:nvSpPr>
        <p:spPr>
          <a:xfrm>
            <a:off x="3276454" y="3003810"/>
            <a:ext cx="93923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1400" b="1" dirty="0">
                <a:solidFill>
                  <a:srgbClr val="595959"/>
                </a:solidFill>
              </a:rPr>
              <a:t>FONT TYPE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OF THE SLIDE GOES HERE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Image result for digital transformation shutterstock">
            <a:extLst>
              <a:ext uri="{FF2B5EF4-FFF2-40B4-BE49-F238E27FC236}">
                <a16:creationId xmlns:a16="http://schemas.microsoft.com/office/drawing/2014/main" id="{AA07EBF4-94A2-4E29-AA44-A3BFCABC334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" b="6657"/>
          <a:stretch/>
        </p:blipFill>
        <p:spPr bwMode="auto">
          <a:xfrm>
            <a:off x="1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AD35131-7371-4CF0-B282-66D9EF64198D}"/>
              </a:ext>
            </a:extLst>
          </p:cNvPr>
          <p:cNvSpPr/>
          <p:nvPr userDrawn="1"/>
        </p:nvSpPr>
        <p:spPr>
          <a:xfrm>
            <a:off x="1587" y="0"/>
            <a:ext cx="9144001" cy="51435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92AEFE-BAE5-4A16-8046-1CC388A1137A}"/>
              </a:ext>
            </a:extLst>
          </p:cNvPr>
          <p:cNvGrpSpPr/>
          <p:nvPr userDrawn="1"/>
        </p:nvGrpSpPr>
        <p:grpSpPr>
          <a:xfrm>
            <a:off x="6608239" y="2156751"/>
            <a:ext cx="1465634" cy="829997"/>
            <a:chOff x="9753598" y="1"/>
            <a:chExt cx="1739885" cy="985307"/>
          </a:xfrm>
        </p:grpSpPr>
        <p:sp>
          <p:nvSpPr>
            <p:cNvPr id="31" name="Round Same Side Corner Rectangle 72">
              <a:extLst>
                <a:ext uri="{FF2B5EF4-FFF2-40B4-BE49-F238E27FC236}">
                  <a16:creationId xmlns:a16="http://schemas.microsoft.com/office/drawing/2014/main" id="{04D70802-0F35-4919-BE7E-3D566C9A8826}"/>
                </a:ext>
              </a:extLst>
            </p:cNvPr>
            <p:cNvSpPr/>
            <p:nvPr/>
          </p:nvSpPr>
          <p:spPr>
            <a:xfrm rot="10800000">
              <a:off x="9753598" y="1"/>
              <a:ext cx="1739885" cy="98530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32" name="Picture 2" descr="Image result for sify logo">
              <a:extLst>
                <a:ext uri="{FF2B5EF4-FFF2-40B4-BE49-F238E27FC236}">
                  <a16:creationId xmlns:a16="http://schemas.microsoft.com/office/drawing/2014/main" id="{F03FB8CE-A55B-45E9-9801-70D3FA9DB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4"/>
            <a:stretch/>
          </p:blipFill>
          <p:spPr bwMode="auto">
            <a:xfrm>
              <a:off x="9913463" y="95622"/>
              <a:ext cx="1420156" cy="804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529B0A5-3478-40ED-8C29-787110A9C1CE}"/>
              </a:ext>
            </a:extLst>
          </p:cNvPr>
          <p:cNvGrpSpPr/>
          <p:nvPr userDrawn="1"/>
        </p:nvGrpSpPr>
        <p:grpSpPr>
          <a:xfrm>
            <a:off x="-1" y="1629992"/>
            <a:ext cx="6350001" cy="1893780"/>
            <a:chOff x="-1" y="1629992"/>
            <a:chExt cx="6829063" cy="18937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1A53F10-CBC5-444F-AA00-64BF461C9C71}"/>
                </a:ext>
              </a:extLst>
            </p:cNvPr>
            <p:cNvSpPr/>
            <p:nvPr/>
          </p:nvSpPr>
          <p:spPr>
            <a:xfrm>
              <a:off x="-1" y="1710769"/>
              <a:ext cx="6829063" cy="1725139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4102996-43D2-4531-8F28-25FFF42A8FE6}"/>
                </a:ext>
              </a:extLst>
            </p:cNvPr>
            <p:cNvSpPr/>
            <p:nvPr/>
          </p:nvSpPr>
          <p:spPr>
            <a:xfrm>
              <a:off x="0" y="1629992"/>
              <a:ext cx="6829062" cy="47916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688A12A-52FF-434F-8992-444C36B493C3}"/>
                </a:ext>
              </a:extLst>
            </p:cNvPr>
            <p:cNvSpPr/>
            <p:nvPr/>
          </p:nvSpPr>
          <p:spPr>
            <a:xfrm>
              <a:off x="0" y="3475856"/>
              <a:ext cx="6829062" cy="47916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7697701-4197-44C5-9DF6-DCE8EB7667A7}"/>
              </a:ext>
            </a:extLst>
          </p:cNvPr>
          <p:cNvGrpSpPr/>
          <p:nvPr userDrawn="1"/>
        </p:nvGrpSpPr>
        <p:grpSpPr>
          <a:xfrm>
            <a:off x="8352302" y="1710769"/>
            <a:ext cx="791697" cy="1725140"/>
            <a:chOff x="8352302" y="0"/>
            <a:chExt cx="791697" cy="51435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83C2F58-9D3E-4A33-9620-E2862F764A2C}"/>
                </a:ext>
              </a:extLst>
            </p:cNvPr>
            <p:cNvSpPr/>
            <p:nvPr/>
          </p:nvSpPr>
          <p:spPr>
            <a:xfrm>
              <a:off x="8877270" y="0"/>
              <a:ext cx="266729" cy="5143500"/>
            </a:xfrm>
            <a:prstGeom prst="rect">
              <a:avLst/>
            </a:prstGeom>
            <a:solidFill>
              <a:srgbClr val="BDD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2590226-D46A-48CE-A2DA-6A9297A288BE}"/>
                </a:ext>
              </a:extLst>
            </p:cNvPr>
            <p:cNvSpPr/>
            <p:nvPr/>
          </p:nvSpPr>
          <p:spPr>
            <a:xfrm>
              <a:off x="8613456" y="0"/>
              <a:ext cx="266729" cy="5143500"/>
            </a:xfrm>
            <a:prstGeom prst="rect">
              <a:avLst/>
            </a:prstGeom>
            <a:solidFill>
              <a:srgbClr val="BDD70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61AEADA-3FE1-4B34-BF61-100EEBD93869}"/>
                </a:ext>
              </a:extLst>
            </p:cNvPr>
            <p:cNvSpPr/>
            <p:nvPr/>
          </p:nvSpPr>
          <p:spPr>
            <a:xfrm>
              <a:off x="8352302" y="0"/>
              <a:ext cx="266729" cy="5143500"/>
            </a:xfrm>
            <a:prstGeom prst="rect">
              <a:avLst/>
            </a:prstGeom>
            <a:solidFill>
              <a:srgbClr val="BDD70C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DF722-DBE4-4E6D-BFCC-DE5D388C69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031" y="2314827"/>
            <a:ext cx="5450400" cy="524111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15048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98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7CBFFE66-0EBA-46FF-AA31-6E868A667A5F}"/>
              </a:ext>
            </a:extLst>
          </p:cNvPr>
          <p:cNvGrpSpPr/>
          <p:nvPr userDrawn="1"/>
        </p:nvGrpSpPr>
        <p:grpSpPr>
          <a:xfrm rot="16200000">
            <a:off x="3869478" y="1710689"/>
            <a:ext cx="1405044" cy="1808430"/>
            <a:chOff x="9651545" y="1652096"/>
            <a:chExt cx="1873392" cy="2411240"/>
          </a:xfrm>
        </p:grpSpPr>
        <p:sp>
          <p:nvSpPr>
            <p:cNvPr id="5" name="Rectangle 80">
              <a:extLst>
                <a:ext uri="{FF2B5EF4-FFF2-40B4-BE49-F238E27FC236}">
                  <a16:creationId xmlns:a16="http://schemas.microsoft.com/office/drawing/2014/main" id="{B147A8D9-A5C8-4EFF-B7D9-B384FA84D77C}"/>
                </a:ext>
              </a:extLst>
            </p:cNvPr>
            <p:cNvSpPr/>
            <p:nvPr/>
          </p:nvSpPr>
          <p:spPr>
            <a:xfrm rot="5400000" flipV="1">
              <a:off x="9154760" y="2148881"/>
              <a:ext cx="2408732" cy="1415161"/>
            </a:xfrm>
            <a:custGeom>
              <a:avLst/>
              <a:gdLst>
                <a:gd name="connsiteX0" fmla="*/ 0 w 5414181"/>
                <a:gd name="connsiteY0" fmla="*/ 0 h 1252700"/>
                <a:gd name="connsiteX1" fmla="*/ 5414181 w 5414181"/>
                <a:gd name="connsiteY1" fmla="*/ 0 h 1252700"/>
                <a:gd name="connsiteX2" fmla="*/ 5414181 w 5414181"/>
                <a:gd name="connsiteY2" fmla="*/ 1252700 h 1252700"/>
                <a:gd name="connsiteX3" fmla="*/ 0 w 5414181"/>
                <a:gd name="connsiteY3" fmla="*/ 1252700 h 1252700"/>
                <a:gd name="connsiteX4" fmla="*/ 0 w 5414181"/>
                <a:gd name="connsiteY4" fmla="*/ 0 h 1252700"/>
                <a:gd name="connsiteX0" fmla="*/ 0 w 5414181"/>
                <a:gd name="connsiteY0" fmla="*/ 242626 h 1495326"/>
                <a:gd name="connsiteX1" fmla="*/ 5414181 w 5414181"/>
                <a:gd name="connsiteY1" fmla="*/ 242626 h 1495326"/>
                <a:gd name="connsiteX2" fmla="*/ 5414181 w 5414181"/>
                <a:gd name="connsiteY2" fmla="*/ 1495326 h 1495326"/>
                <a:gd name="connsiteX3" fmla="*/ 0 w 5414181"/>
                <a:gd name="connsiteY3" fmla="*/ 1495326 h 1495326"/>
                <a:gd name="connsiteX4" fmla="*/ 0 w 5414181"/>
                <a:gd name="connsiteY4" fmla="*/ 242626 h 1495326"/>
                <a:gd name="connsiteX0" fmla="*/ 0 w 5414181"/>
                <a:gd name="connsiteY0" fmla="*/ 389229 h 1641929"/>
                <a:gd name="connsiteX1" fmla="*/ 5414181 w 5414181"/>
                <a:gd name="connsiteY1" fmla="*/ 389229 h 1641929"/>
                <a:gd name="connsiteX2" fmla="*/ 5414181 w 5414181"/>
                <a:gd name="connsiteY2" fmla="*/ 1641929 h 1641929"/>
                <a:gd name="connsiteX3" fmla="*/ 0 w 5414181"/>
                <a:gd name="connsiteY3" fmla="*/ 1641929 h 1641929"/>
                <a:gd name="connsiteX4" fmla="*/ 0 w 5414181"/>
                <a:gd name="connsiteY4" fmla="*/ 389229 h 1641929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438422 h 1691122"/>
                <a:gd name="connsiteX1" fmla="*/ 5414181 w 5414181"/>
                <a:gd name="connsiteY1" fmla="*/ 438422 h 1691122"/>
                <a:gd name="connsiteX2" fmla="*/ 5414181 w 5414181"/>
                <a:gd name="connsiteY2" fmla="*/ 1691122 h 1691122"/>
                <a:gd name="connsiteX3" fmla="*/ 0 w 5414181"/>
                <a:gd name="connsiteY3" fmla="*/ 1691122 h 1691122"/>
                <a:gd name="connsiteX4" fmla="*/ 0 w 5414181"/>
                <a:gd name="connsiteY4" fmla="*/ 438422 h 1691122"/>
                <a:gd name="connsiteX0" fmla="*/ 0 w 5414181"/>
                <a:gd name="connsiteY0" fmla="*/ 532632 h 1785332"/>
                <a:gd name="connsiteX1" fmla="*/ 5414181 w 5414181"/>
                <a:gd name="connsiteY1" fmla="*/ 532632 h 1785332"/>
                <a:gd name="connsiteX2" fmla="*/ 5414181 w 5414181"/>
                <a:gd name="connsiteY2" fmla="*/ 1785332 h 1785332"/>
                <a:gd name="connsiteX3" fmla="*/ 0 w 5414181"/>
                <a:gd name="connsiteY3" fmla="*/ 1785332 h 1785332"/>
                <a:gd name="connsiteX4" fmla="*/ 0 w 5414181"/>
                <a:gd name="connsiteY4" fmla="*/ 532632 h 1785332"/>
                <a:gd name="connsiteX0" fmla="*/ 0 w 5414181"/>
                <a:gd name="connsiteY0" fmla="*/ 654829 h 1907529"/>
                <a:gd name="connsiteX1" fmla="*/ 5414181 w 5414181"/>
                <a:gd name="connsiteY1" fmla="*/ 654829 h 1907529"/>
                <a:gd name="connsiteX2" fmla="*/ 5414181 w 5414181"/>
                <a:gd name="connsiteY2" fmla="*/ 1907529 h 1907529"/>
                <a:gd name="connsiteX3" fmla="*/ 0 w 5414181"/>
                <a:gd name="connsiteY3" fmla="*/ 1907529 h 1907529"/>
                <a:gd name="connsiteX4" fmla="*/ 0 w 5414181"/>
                <a:gd name="connsiteY4" fmla="*/ 654829 h 1907529"/>
                <a:gd name="connsiteX0" fmla="*/ 0 w 5414181"/>
                <a:gd name="connsiteY0" fmla="*/ 612884 h 1865584"/>
                <a:gd name="connsiteX1" fmla="*/ 2763656 w 5414181"/>
                <a:gd name="connsiteY1" fmla="*/ 0 h 1865584"/>
                <a:gd name="connsiteX2" fmla="*/ 5414181 w 5414181"/>
                <a:gd name="connsiteY2" fmla="*/ 612884 h 1865584"/>
                <a:gd name="connsiteX3" fmla="*/ 5414181 w 5414181"/>
                <a:gd name="connsiteY3" fmla="*/ 1865584 h 1865584"/>
                <a:gd name="connsiteX4" fmla="*/ 0 w 5414181"/>
                <a:gd name="connsiteY4" fmla="*/ 1865584 h 1865584"/>
                <a:gd name="connsiteX5" fmla="*/ 0 w 5414181"/>
                <a:gd name="connsiteY5" fmla="*/ 612884 h 1865584"/>
                <a:gd name="connsiteX0" fmla="*/ 0 w 5414181"/>
                <a:gd name="connsiteY0" fmla="*/ 428902 h 1681602"/>
                <a:gd name="connsiteX1" fmla="*/ 2741749 w 5414181"/>
                <a:gd name="connsiteY1" fmla="*/ 0 h 1681602"/>
                <a:gd name="connsiteX2" fmla="*/ 5414181 w 5414181"/>
                <a:gd name="connsiteY2" fmla="*/ 428902 h 1681602"/>
                <a:gd name="connsiteX3" fmla="*/ 5414181 w 5414181"/>
                <a:gd name="connsiteY3" fmla="*/ 1681602 h 1681602"/>
                <a:gd name="connsiteX4" fmla="*/ 0 w 5414181"/>
                <a:gd name="connsiteY4" fmla="*/ 1681602 h 1681602"/>
                <a:gd name="connsiteX5" fmla="*/ 0 w 5414181"/>
                <a:gd name="connsiteY5" fmla="*/ 428902 h 1681602"/>
                <a:gd name="connsiteX0" fmla="*/ 0 w 5414181"/>
                <a:gd name="connsiteY0" fmla="*/ 635881 h 1888581"/>
                <a:gd name="connsiteX1" fmla="*/ 2734447 w 5414181"/>
                <a:gd name="connsiteY1" fmla="*/ 0 h 1888581"/>
                <a:gd name="connsiteX2" fmla="*/ 5414181 w 5414181"/>
                <a:gd name="connsiteY2" fmla="*/ 635881 h 1888581"/>
                <a:gd name="connsiteX3" fmla="*/ 5414181 w 5414181"/>
                <a:gd name="connsiteY3" fmla="*/ 1888581 h 1888581"/>
                <a:gd name="connsiteX4" fmla="*/ 0 w 5414181"/>
                <a:gd name="connsiteY4" fmla="*/ 1888581 h 1888581"/>
                <a:gd name="connsiteX5" fmla="*/ 0 w 5414181"/>
                <a:gd name="connsiteY5" fmla="*/ 635881 h 1888581"/>
                <a:gd name="connsiteX0" fmla="*/ 0 w 5457994"/>
                <a:gd name="connsiteY0" fmla="*/ 635881 h 1888581"/>
                <a:gd name="connsiteX1" fmla="*/ 2734447 w 5457994"/>
                <a:gd name="connsiteY1" fmla="*/ 0 h 1888581"/>
                <a:gd name="connsiteX2" fmla="*/ 5457994 w 5457994"/>
                <a:gd name="connsiteY2" fmla="*/ 428902 h 1888581"/>
                <a:gd name="connsiteX3" fmla="*/ 5414181 w 5457994"/>
                <a:gd name="connsiteY3" fmla="*/ 1888581 h 1888581"/>
                <a:gd name="connsiteX4" fmla="*/ 0 w 5457994"/>
                <a:gd name="connsiteY4" fmla="*/ 1888581 h 1888581"/>
                <a:gd name="connsiteX5" fmla="*/ 0 w 5457994"/>
                <a:gd name="connsiteY5" fmla="*/ 635881 h 1888581"/>
                <a:gd name="connsiteX0" fmla="*/ 0 w 5457994"/>
                <a:gd name="connsiteY0" fmla="*/ 612883 h 1865583"/>
                <a:gd name="connsiteX1" fmla="*/ 2529984 w 5457994"/>
                <a:gd name="connsiteY1" fmla="*/ 0 h 1865583"/>
                <a:gd name="connsiteX2" fmla="*/ 5457994 w 5457994"/>
                <a:gd name="connsiteY2" fmla="*/ 405904 h 1865583"/>
                <a:gd name="connsiteX3" fmla="*/ 5414181 w 5457994"/>
                <a:gd name="connsiteY3" fmla="*/ 1865583 h 1865583"/>
                <a:gd name="connsiteX4" fmla="*/ 0 w 5457994"/>
                <a:gd name="connsiteY4" fmla="*/ 1865583 h 1865583"/>
                <a:gd name="connsiteX5" fmla="*/ 0 w 5457994"/>
                <a:gd name="connsiteY5" fmla="*/ 612883 h 1865583"/>
                <a:gd name="connsiteX0" fmla="*/ 0 w 5457994"/>
                <a:gd name="connsiteY0" fmla="*/ 520892 h 1773592"/>
                <a:gd name="connsiteX1" fmla="*/ 2449659 w 5457994"/>
                <a:gd name="connsiteY1" fmla="*/ 0 h 1773592"/>
                <a:gd name="connsiteX2" fmla="*/ 5457994 w 5457994"/>
                <a:gd name="connsiteY2" fmla="*/ 313913 h 1773592"/>
                <a:gd name="connsiteX3" fmla="*/ 5414181 w 5457994"/>
                <a:gd name="connsiteY3" fmla="*/ 1773592 h 1773592"/>
                <a:gd name="connsiteX4" fmla="*/ 0 w 5457994"/>
                <a:gd name="connsiteY4" fmla="*/ 1773592 h 1773592"/>
                <a:gd name="connsiteX5" fmla="*/ 0 w 5457994"/>
                <a:gd name="connsiteY5" fmla="*/ 520892 h 1773592"/>
                <a:gd name="connsiteX0" fmla="*/ 0 w 5457994"/>
                <a:gd name="connsiteY0" fmla="*/ 589885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589885 h 1842585"/>
                <a:gd name="connsiteX0" fmla="*/ 0 w 5457994"/>
                <a:gd name="connsiteY0" fmla="*/ 382906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382906 h 1842585"/>
                <a:gd name="connsiteX0" fmla="*/ 0 w 5457994"/>
                <a:gd name="connsiteY0" fmla="*/ 382906 h 1842585"/>
                <a:gd name="connsiteX1" fmla="*/ 2508077 w 5457994"/>
                <a:gd name="connsiteY1" fmla="*/ 0 h 1842585"/>
                <a:gd name="connsiteX2" fmla="*/ 5457994 w 5457994"/>
                <a:gd name="connsiteY2" fmla="*/ 382906 h 1842585"/>
                <a:gd name="connsiteX3" fmla="*/ 5414181 w 5457994"/>
                <a:gd name="connsiteY3" fmla="*/ 1842585 h 1842585"/>
                <a:gd name="connsiteX4" fmla="*/ 0 w 5457994"/>
                <a:gd name="connsiteY4" fmla="*/ 1842585 h 1842585"/>
                <a:gd name="connsiteX5" fmla="*/ 0 w 5457994"/>
                <a:gd name="connsiteY5" fmla="*/ 382906 h 1842585"/>
                <a:gd name="connsiteX0" fmla="*/ 0 w 5457994"/>
                <a:gd name="connsiteY0" fmla="*/ 269938 h 1729617"/>
                <a:gd name="connsiteX1" fmla="*/ 2603007 w 5457994"/>
                <a:gd name="connsiteY1" fmla="*/ 2021 h 1729617"/>
                <a:gd name="connsiteX2" fmla="*/ 5457994 w 5457994"/>
                <a:gd name="connsiteY2" fmla="*/ 269938 h 1729617"/>
                <a:gd name="connsiteX3" fmla="*/ 5414181 w 5457994"/>
                <a:gd name="connsiteY3" fmla="*/ 1729617 h 1729617"/>
                <a:gd name="connsiteX4" fmla="*/ 0 w 5457994"/>
                <a:gd name="connsiteY4" fmla="*/ 1729617 h 1729617"/>
                <a:gd name="connsiteX5" fmla="*/ 0 w 5457994"/>
                <a:gd name="connsiteY5" fmla="*/ 269938 h 1729617"/>
                <a:gd name="connsiteX0" fmla="*/ 0 w 5457994"/>
                <a:gd name="connsiteY0" fmla="*/ 313912 h 1773591"/>
                <a:gd name="connsiteX1" fmla="*/ 2639518 w 5457994"/>
                <a:gd name="connsiteY1" fmla="*/ 0 h 1773591"/>
                <a:gd name="connsiteX2" fmla="*/ 5457994 w 5457994"/>
                <a:gd name="connsiteY2" fmla="*/ 313912 h 1773591"/>
                <a:gd name="connsiteX3" fmla="*/ 5414181 w 5457994"/>
                <a:gd name="connsiteY3" fmla="*/ 1773591 h 1773591"/>
                <a:gd name="connsiteX4" fmla="*/ 0 w 5457994"/>
                <a:gd name="connsiteY4" fmla="*/ 1773591 h 1773591"/>
                <a:gd name="connsiteX5" fmla="*/ 0 w 5457994"/>
                <a:gd name="connsiteY5" fmla="*/ 313912 h 1773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57994" h="1773591">
                  <a:moveTo>
                    <a:pt x="0" y="313912"/>
                  </a:moveTo>
                  <a:cubicBezTo>
                    <a:pt x="613956" y="2982"/>
                    <a:pt x="1737155" y="0"/>
                    <a:pt x="2639518" y="0"/>
                  </a:cubicBezTo>
                  <a:cubicBezTo>
                    <a:pt x="3541881" y="0"/>
                    <a:pt x="5016240" y="2981"/>
                    <a:pt x="5457994" y="313912"/>
                  </a:cubicBezTo>
                  <a:lnTo>
                    <a:pt x="5414181" y="1773591"/>
                  </a:lnTo>
                  <a:lnTo>
                    <a:pt x="0" y="1773591"/>
                  </a:lnTo>
                  <a:lnTo>
                    <a:pt x="0" y="313912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96864"/>
              <a:endParaRPr lang="en-IN" sz="1400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D0441C-52CF-4BC1-81C1-F63B306F6497}"/>
                </a:ext>
              </a:extLst>
            </p:cNvPr>
            <p:cNvSpPr/>
            <p:nvPr/>
          </p:nvSpPr>
          <p:spPr>
            <a:xfrm rot="5400000" flipH="1">
              <a:off x="9491664" y="2030063"/>
              <a:ext cx="2408733" cy="1657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96864"/>
              <a:endParaRPr lang="en-IN" sz="1400" dirty="0">
                <a:solidFill>
                  <a:prstClr val="white"/>
                </a:solidFill>
              </a:endParaRPr>
            </a:p>
          </p:txBody>
        </p:sp>
      </p:grpSp>
      <p:sp>
        <p:nvSpPr>
          <p:cNvPr id="7" name="AutoShape 60">
            <a:extLst>
              <a:ext uri="{FF2B5EF4-FFF2-40B4-BE49-F238E27FC236}">
                <a16:creationId xmlns:a16="http://schemas.microsoft.com/office/drawing/2014/main" id="{B0B5F83F-8527-4AA2-8E57-E26E20B9ABEC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650666" y="2022223"/>
            <a:ext cx="3842669" cy="118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9686" tIns="34843" rIns="69686" bIns="34843" numCol="1" anchor="t" anchorCtr="0" compatLnSpc="1">
            <a:prstTxWarp prst="textNoShape">
              <a:avLst/>
            </a:prstTxWarp>
          </a:bodyPr>
          <a:lstStyle/>
          <a:p>
            <a:pPr algn="ctr" defTabSz="696864"/>
            <a:r>
              <a:rPr lang="en-IN" sz="6100" dirty="0">
                <a:solidFill>
                  <a:srgbClr val="595959"/>
                </a:solidFill>
              </a:rPr>
              <a:t>Thank you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8B8839-2DE8-4E32-AACE-5718126A1761}"/>
              </a:ext>
            </a:extLst>
          </p:cNvPr>
          <p:cNvGrpSpPr/>
          <p:nvPr userDrawn="1"/>
        </p:nvGrpSpPr>
        <p:grpSpPr>
          <a:xfrm>
            <a:off x="291314" y="3741821"/>
            <a:ext cx="8515330" cy="758096"/>
            <a:chOff x="388418" y="4989095"/>
            <a:chExt cx="11353773" cy="101079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93061BB-6E88-49D5-96AC-0D4B954CFE65}"/>
                </a:ext>
              </a:extLst>
            </p:cNvPr>
            <p:cNvCxnSpPr/>
            <p:nvPr userDrawn="1"/>
          </p:nvCxnSpPr>
          <p:spPr>
            <a:xfrm>
              <a:off x="163566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3EF8E9F-DDCB-4541-A42F-60DCBE2D01F7}"/>
                </a:ext>
              </a:extLst>
            </p:cNvPr>
            <p:cNvCxnSpPr/>
            <p:nvPr userDrawn="1"/>
          </p:nvCxnSpPr>
          <p:spPr>
            <a:xfrm>
              <a:off x="3448423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5E21C7-F0FC-40D8-9ED6-3186344B50E3}"/>
                </a:ext>
              </a:extLst>
            </p:cNvPr>
            <p:cNvCxnSpPr/>
            <p:nvPr userDrawn="1"/>
          </p:nvCxnSpPr>
          <p:spPr>
            <a:xfrm>
              <a:off x="506867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F9EBE0-1E6B-4658-8793-8756CA68361A}"/>
                </a:ext>
              </a:extLst>
            </p:cNvPr>
            <p:cNvCxnSpPr/>
            <p:nvPr userDrawn="1"/>
          </p:nvCxnSpPr>
          <p:spPr>
            <a:xfrm>
              <a:off x="6869054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ECCAEF2-56FF-434C-A027-5AC490A216F8}"/>
                </a:ext>
              </a:extLst>
            </p:cNvPr>
            <p:cNvCxnSpPr/>
            <p:nvPr userDrawn="1"/>
          </p:nvCxnSpPr>
          <p:spPr>
            <a:xfrm>
              <a:off x="8553475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85EF6AD-A134-4584-BD4C-16BF16437488}"/>
                </a:ext>
              </a:extLst>
            </p:cNvPr>
            <p:cNvCxnSpPr/>
            <p:nvPr userDrawn="1"/>
          </p:nvCxnSpPr>
          <p:spPr>
            <a:xfrm>
              <a:off x="10221854" y="4989095"/>
              <a:ext cx="0" cy="994610"/>
            </a:xfrm>
            <a:prstGeom prst="line">
              <a:avLst/>
            </a:prstGeom>
            <a:ln>
              <a:solidFill>
                <a:srgbClr val="5466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E9512F-07E0-4A16-9DA9-947B2A8C3B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418" y="4994607"/>
              <a:ext cx="11353773" cy="100528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D00E8AED-823F-4FE2-A1E5-33EBECA3A3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9219" y="354614"/>
            <a:ext cx="1707598" cy="14333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4C3551-2C7A-40BB-8A32-75878B1B01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831" y="354614"/>
            <a:ext cx="1707598" cy="143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6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24BBD-083C-4D3C-B21E-AE24F5AC7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55155"/>
            <a:ext cx="6858000" cy="147731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2125C-208E-4216-B008-579CB94AA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06C1-E74A-479A-B369-B8795A3C8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F66E-5CC1-4C04-9AD4-5274BEC7EAC7}" type="datetime1">
              <a:rPr lang="en-IN" smtClean="0"/>
              <a:t>09-05-2020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7D0D8-C462-4327-9012-24876DE10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6BA00-648F-4D83-9C01-823F3EF3E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5B83F-33F7-4056-9429-2FE5182EB8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0658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600" y="367207"/>
            <a:ext cx="7538400" cy="369322"/>
          </a:xfrm>
          <a:prstGeom prst="rect">
            <a:avLst/>
          </a:prstGeom>
        </p:spPr>
        <p:txBody>
          <a:bodyPr>
            <a:spAutoFit/>
          </a:bodyPr>
          <a:lstStyle>
            <a:lvl1pPr marL="0" marR="0" indent="0" algn="l" defTabSz="8996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8996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OF THE SLIDE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06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600" y="367207"/>
            <a:ext cx="7538400" cy="369322"/>
          </a:xfrm>
          <a:prstGeom prst="rect">
            <a:avLst/>
          </a:prstGeom>
        </p:spPr>
        <p:txBody>
          <a:bodyPr>
            <a:spAutoFit/>
          </a:bodyPr>
          <a:lstStyle>
            <a:lvl1pPr marL="0" marR="0" indent="0" algn="l" defTabSz="8996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8996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OF THE SLIDE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00" y="1026161"/>
            <a:ext cx="8412163" cy="3658553"/>
          </a:xfrm>
          <a:prstGeom prst="rect">
            <a:avLst/>
          </a:prstGeom>
        </p:spPr>
        <p:txBody>
          <a:bodyPr vert="horz" lIns="0" tIns="0" rIns="91428" bIns="4571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6433" y="4767264"/>
            <a:ext cx="487680" cy="274637"/>
          </a:xfrm>
          <a:prstGeom prst="rect">
            <a:avLst/>
          </a:prstGeom>
        </p:spPr>
        <p:txBody>
          <a:bodyPr vert="horz" lIns="91428" tIns="45715" rIns="0" bIns="45715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fld id="{D6AB342A-830E-438F-A6A8-BEDF509AB0A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http://skillwise.in/consulting/images_new/logo/sify.png">
            <a:extLst>
              <a:ext uri="{FF2B5EF4-FFF2-40B4-BE49-F238E27FC236}">
                <a16:creationId xmlns:a16="http://schemas.microsoft.com/office/drawing/2014/main" id="{E95DE93F-67CB-4FB4-9215-63C8D341FA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0303" y="-97289"/>
            <a:ext cx="1194705" cy="119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Placeholder 11"/>
          <p:cNvSpPr>
            <a:spLocks noGrp="1"/>
          </p:cNvSpPr>
          <p:nvPr>
            <p:ph type="title"/>
          </p:nvPr>
        </p:nvSpPr>
        <p:spPr>
          <a:xfrm>
            <a:off x="324000" y="367268"/>
            <a:ext cx="7537450" cy="369332"/>
          </a:xfrm>
          <a:prstGeom prst="rect">
            <a:avLst/>
          </a:prstGeom>
        </p:spPr>
        <p:txBody>
          <a:bodyPr vert="horz" wrap="square" lIns="0" tIns="45715" rIns="91428" bIns="45715" rtlCol="0" anchor="ctr">
            <a:spAutoFit/>
          </a:bodyPr>
          <a:lstStyle/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 OF THE SLIDE GOES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02" r:id="rId2"/>
    <p:sldLayoutId id="2147483664" r:id="rId3"/>
    <p:sldLayoutId id="2147483666" r:id="rId4"/>
    <p:sldLayoutId id="2147483667" r:id="rId5"/>
    <p:sldLayoutId id="2147483668" r:id="rId6"/>
    <p:sldLayoutId id="2147483669" r:id="rId7"/>
    <p:sldLayoutId id="2147483660" r:id="rId8"/>
    <p:sldLayoutId id="2147483671" r:id="rId9"/>
    <p:sldLayoutId id="2147483700" r:id="rId10"/>
    <p:sldLayoutId id="2147483704" r:id="rId11"/>
    <p:sldLayoutId id="2147483705" r:id="rId12"/>
    <p:sldLayoutId id="2147483706" r:id="rId13"/>
  </p:sldLayoutIdLst>
  <p:txStyles>
    <p:titleStyle>
      <a:lvl1pPr algn="l" defTabSz="914286" rtl="0" eaLnBrk="1" latinLnBrk="0" hangingPunct="1">
        <a:spcBef>
          <a:spcPct val="0"/>
        </a:spcBef>
        <a:buNone/>
        <a:defRPr kumimoji="0" lang="en-US" sz="1800" b="1" i="0" u="none" strike="noStrike" kern="1200" cap="all" spc="0" normalizeH="0" baseline="0" noProof="0" dirty="0" smtClean="0">
          <a:ln>
            <a:noFill/>
          </a:ln>
          <a:solidFill>
            <a:srgbClr val="595959"/>
          </a:solidFill>
          <a:effectLst/>
          <a:uLnTx/>
          <a:uFillTx/>
          <a:latin typeface="Trebuchet MS" pitchFamily="34" charset="0"/>
          <a:ea typeface="+mj-ea"/>
          <a:cs typeface="+mj-cs"/>
        </a:defRPr>
      </a:lvl1pPr>
    </p:titleStyle>
    <p:bodyStyle>
      <a:lvl1pPr marL="226772" indent="-226772" algn="l" defTabSz="914286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rgbClr val="595959"/>
          </a:solidFill>
          <a:latin typeface="Trebuchet MS" pitchFamily="34" charset="0"/>
          <a:ea typeface="+mn-ea"/>
          <a:cs typeface="+mn-cs"/>
        </a:defRPr>
      </a:lvl1pPr>
      <a:lvl2pPr marL="568729" indent="-285714" algn="l" defTabSz="914286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rgbClr val="595959"/>
          </a:solidFill>
          <a:latin typeface="Trebuchet MS" pitchFamily="34" charset="0"/>
          <a:ea typeface="+mn-ea"/>
          <a:cs typeface="+mn-cs"/>
        </a:defRPr>
      </a:lvl2pPr>
      <a:lvl3pPr marL="1142857" indent="-228571" algn="l" defTabSz="914286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595959"/>
          </a:solidFill>
          <a:latin typeface="Trebuchet MS" pitchFamily="34" charset="0"/>
          <a:ea typeface="+mn-ea"/>
          <a:cs typeface="+mn-cs"/>
        </a:defRPr>
      </a:lvl3pPr>
      <a:lvl4pPr marL="1600000" indent="-228571" algn="l" defTabSz="914286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100" kern="1200">
          <a:solidFill>
            <a:srgbClr val="595959"/>
          </a:solidFill>
          <a:latin typeface="Trebuchet MS" pitchFamily="34" charset="0"/>
          <a:ea typeface="+mn-ea"/>
          <a:cs typeface="+mn-cs"/>
        </a:defRPr>
      </a:lvl4pPr>
      <a:lvl5pPr marL="2057143" indent="-228571" algn="l" defTabSz="914286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»"/>
        <a:defRPr sz="1100" kern="1200">
          <a:solidFill>
            <a:srgbClr val="595959"/>
          </a:solidFill>
          <a:latin typeface="Trebuchet MS" pitchFamily="34" charset="0"/>
          <a:ea typeface="+mn-ea"/>
          <a:cs typeface="+mn-cs"/>
        </a:defRPr>
      </a:lvl5pPr>
      <a:lvl6pPr marL="2514286" indent="-228571" algn="l" defTabSz="914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9" indent="-228571" algn="l" defTabSz="914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2" indent="-228571" algn="l" defTabSz="914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5" indent="-228571" algn="l" defTabSz="914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9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2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5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7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1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EB378D-7532-4115-BE2E-788E557A3A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INVESTOR PRESENTATION 2020</a:t>
            </a:r>
          </a:p>
          <a:p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8C6BC0-21AB-481C-A79F-FB8DE0DB23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2149" y="3795886"/>
            <a:ext cx="5112246" cy="341072"/>
          </a:xfrm>
        </p:spPr>
        <p:txBody>
          <a:bodyPr/>
          <a:lstStyle/>
          <a:p>
            <a:r>
              <a:rPr lang="en-IN" dirty="0"/>
              <a:t>May 2020</a:t>
            </a:r>
          </a:p>
        </p:txBody>
      </p:sp>
    </p:spTree>
    <p:extLst>
      <p:ext uri="{BB962C8B-B14F-4D97-AF65-F5344CB8AC3E}">
        <p14:creationId xmlns:p14="http://schemas.microsoft.com/office/powerpoint/2010/main" val="4501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28DF-D215-450C-9DB5-2AB96B301B6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AGENDA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D9BE1E4-39AB-4EB1-93BD-BCBF5AD25D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9100" y="1145558"/>
            <a:ext cx="2406796" cy="291426"/>
          </a:xfrm>
        </p:spPr>
        <p:txBody>
          <a:bodyPr/>
          <a:lstStyle/>
          <a:p>
            <a:r>
              <a:rPr lang="en-IN" dirty="0"/>
              <a:t>THE WORLD IS CHANGING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F7343D1-1E9B-4CDA-9FC0-0BD0123B4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29100" y="1784949"/>
            <a:ext cx="2982860" cy="291426"/>
          </a:xfrm>
        </p:spPr>
        <p:txBody>
          <a:bodyPr>
            <a:normAutofit/>
          </a:bodyPr>
          <a:lstStyle/>
          <a:p>
            <a:r>
              <a:rPr lang="en-IN" dirty="0"/>
              <a:t>AND SO ARE THE  DEMAND DRIVERS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F1B39CC-6A47-4D2D-AA16-7AC32B4982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9100" y="3720484"/>
            <a:ext cx="2334788" cy="291426"/>
          </a:xfrm>
        </p:spPr>
        <p:txBody>
          <a:bodyPr/>
          <a:lstStyle/>
          <a:p>
            <a:r>
              <a:rPr lang="en-IN" dirty="0"/>
              <a:t>RIGHT PLACE : INDIA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5BDB6F1-8EB7-4771-8CFF-7C03741DC1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29100" y="3003798"/>
            <a:ext cx="3270892" cy="369331"/>
          </a:xfrm>
        </p:spPr>
        <p:txBody>
          <a:bodyPr>
            <a:noAutofit/>
          </a:bodyPr>
          <a:lstStyle/>
          <a:p>
            <a:r>
              <a:rPr lang="en-IN" dirty="0"/>
              <a:t>THE PROOF : OUR FINANCIALS</a:t>
            </a:r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E743C768-8240-408A-8D82-E0BDA6B54CBF}"/>
              </a:ext>
            </a:extLst>
          </p:cNvPr>
          <p:cNvSpPr txBox="1">
            <a:spLocks/>
          </p:cNvSpPr>
          <p:nvPr/>
        </p:nvSpPr>
        <p:spPr>
          <a:xfrm>
            <a:off x="1229100" y="2407428"/>
            <a:ext cx="3270892" cy="23443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1pPr>
            <a:lvl2pPr marL="568729" indent="-285714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400" kern="120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2857" indent="-228571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000" indent="-228571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100" kern="120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143" indent="-228571" algn="l" defTabSz="914286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»"/>
              <a:defRPr sz="1100" kern="1200">
                <a:solidFill>
                  <a:srgbClr val="595959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286" indent="-228571" algn="l" defTabSz="9142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29" indent="-228571" algn="l" defTabSz="9142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72" indent="-228571" algn="l" defTabSz="9142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15" indent="-228571" algn="l" defTabSz="9142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HOW ARE WE IMPACTED &amp; RESPONDING</a:t>
            </a:r>
          </a:p>
        </p:txBody>
      </p:sp>
    </p:spTree>
    <p:extLst>
      <p:ext uri="{BB962C8B-B14F-4D97-AF65-F5344CB8AC3E}">
        <p14:creationId xmlns:p14="http://schemas.microsoft.com/office/powerpoint/2010/main" val="2979379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695C5-F734-4FD9-B218-9FD603372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THE WORLD IS CHANGING</a:t>
            </a:r>
          </a:p>
        </p:txBody>
      </p:sp>
    </p:spTree>
    <p:extLst>
      <p:ext uri="{BB962C8B-B14F-4D97-AF65-F5344CB8AC3E}">
        <p14:creationId xmlns:p14="http://schemas.microsoft.com/office/powerpoint/2010/main" val="227325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arth 101 | National Geographic - YouTube">
            <a:extLst>
              <a:ext uri="{FF2B5EF4-FFF2-40B4-BE49-F238E27FC236}">
                <a16:creationId xmlns:a16="http://schemas.microsoft.com/office/drawing/2014/main" id="{933DF511-4338-45BF-B9C5-9AD866FB9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7" r="2267"/>
          <a:stretch/>
        </p:blipFill>
        <p:spPr bwMode="auto">
          <a:xfrm>
            <a:off x="1407250" y="0"/>
            <a:ext cx="778388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1E202F-9A55-4058-B17E-632ED9DED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35B83F-33F7-4056-9429-2FE5182EB8A4}" type="slidenum">
              <a:rPr lang="en-IN" smtClean="0"/>
              <a:pPr/>
              <a:t>4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FFE19-C213-4BFB-A342-1C686F95B9DF}"/>
              </a:ext>
            </a:extLst>
          </p:cNvPr>
          <p:cNvSpPr/>
          <p:nvPr/>
        </p:nvSpPr>
        <p:spPr>
          <a:xfrm>
            <a:off x="0" y="0"/>
            <a:ext cx="1562493" cy="5143500"/>
          </a:xfrm>
          <a:prstGeom prst="rect">
            <a:avLst/>
          </a:prstGeom>
          <a:solidFill>
            <a:srgbClr val="02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1028" name="Picture 4" descr="Latest Travel Restrictions on COVID-19 | U.S. Embassy in Fiji ...">
            <a:extLst>
              <a:ext uri="{FF2B5EF4-FFF2-40B4-BE49-F238E27FC236}">
                <a16:creationId xmlns:a16="http://schemas.microsoft.com/office/drawing/2014/main" id="{CE1FA3E1-261F-4607-8759-9CB977CF49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4" t="11773" r="50000" b="12681"/>
          <a:stretch/>
        </p:blipFill>
        <p:spPr bwMode="auto">
          <a:xfrm>
            <a:off x="2680888" y="807244"/>
            <a:ext cx="1752068" cy="3540870"/>
          </a:xfrm>
          <a:prstGeom prst="rect">
            <a:avLst/>
          </a:prstGeom>
          <a:noFill/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8E711E-4974-4234-AFBE-8818874ACD72}"/>
              </a:ext>
            </a:extLst>
          </p:cNvPr>
          <p:cNvSpPr txBox="1"/>
          <p:nvPr/>
        </p:nvSpPr>
        <p:spPr>
          <a:xfrm>
            <a:off x="288032" y="4299942"/>
            <a:ext cx="8604448" cy="53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200" dirty="0">
                <a:solidFill>
                  <a:schemeClr val="bg2">
                    <a:lumMod val="50000"/>
                  </a:schemeClr>
                </a:solidFill>
              </a:rPr>
              <a:t>2/3</a:t>
            </a:r>
            <a:r>
              <a:rPr lang="en-IN" sz="2200" baseline="30000" dirty="0">
                <a:solidFill>
                  <a:schemeClr val="bg2">
                    <a:lumMod val="50000"/>
                  </a:schemeClr>
                </a:solidFill>
              </a:rPr>
              <a:t>rd</a:t>
            </a:r>
            <a:r>
              <a:rPr lang="en-IN" sz="2200" dirty="0">
                <a:solidFill>
                  <a:schemeClr val="bg2">
                    <a:lumMod val="50000"/>
                  </a:schemeClr>
                </a:solidFill>
              </a:rPr>
              <a:t> OF THE WORLD WILL DO BUSINESS DIFFERENTLY POST COVID</a:t>
            </a:r>
          </a:p>
        </p:txBody>
      </p:sp>
    </p:spTree>
    <p:extLst>
      <p:ext uri="{BB962C8B-B14F-4D97-AF65-F5344CB8AC3E}">
        <p14:creationId xmlns:p14="http://schemas.microsoft.com/office/powerpoint/2010/main" val="1135325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F27E4-EFD8-B240-A474-6A82F721E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Covid-19 on Industry verticals: Technology spend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F3404D-FB6D-4E90-8910-505B3943A1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7" t="11786" r="10738" b="6645"/>
          <a:stretch/>
        </p:blipFill>
        <p:spPr>
          <a:xfrm>
            <a:off x="1474992" y="1140093"/>
            <a:ext cx="6194016" cy="365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3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695C5-F734-4FD9-B218-9FD603372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AND SO ARE THE </a:t>
            </a:r>
            <a:r>
              <a:rPr lang="en-IN" sz="3000" dirty="0"/>
              <a:t>DEMAND DRIVERS</a:t>
            </a:r>
          </a:p>
        </p:txBody>
      </p:sp>
    </p:spTree>
    <p:extLst>
      <p:ext uri="{BB962C8B-B14F-4D97-AF65-F5344CB8AC3E}">
        <p14:creationId xmlns:p14="http://schemas.microsoft.com/office/powerpoint/2010/main" val="92088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r: 10 Points 9">
            <a:extLst>
              <a:ext uri="{FF2B5EF4-FFF2-40B4-BE49-F238E27FC236}">
                <a16:creationId xmlns:a16="http://schemas.microsoft.com/office/drawing/2014/main" id="{9E1556C8-E50E-4DE2-B52F-25F021B1F9AF}"/>
              </a:ext>
            </a:extLst>
          </p:cNvPr>
          <p:cNvSpPr/>
          <p:nvPr/>
        </p:nvSpPr>
        <p:spPr>
          <a:xfrm>
            <a:off x="6762598" y="868516"/>
            <a:ext cx="1873715" cy="1869743"/>
          </a:xfrm>
          <a:prstGeom prst="star10">
            <a:avLst/>
          </a:prstGeom>
          <a:solidFill>
            <a:srgbClr val="BFD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B9580-D913-464D-8E97-3071019A4F92}"/>
              </a:ext>
            </a:extLst>
          </p:cNvPr>
          <p:cNvSpPr txBox="1"/>
          <p:nvPr/>
        </p:nvSpPr>
        <p:spPr>
          <a:xfrm>
            <a:off x="75641" y="938047"/>
            <a:ext cx="3011216" cy="2169825"/>
          </a:xfrm>
          <a:prstGeom prst="rect">
            <a:avLst/>
          </a:prstGeom>
          <a:solidFill>
            <a:srgbClr val="BFD73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b="1" dirty="0"/>
              <a:t>1. Online Shopping and Robot Deliveries</a:t>
            </a:r>
          </a:p>
          <a:p>
            <a:endParaRPr lang="en-US" sz="900" dirty="0"/>
          </a:p>
          <a:p>
            <a:pPr lvl="1"/>
            <a:r>
              <a:rPr lang="en-US" sz="1200" b="1" dirty="0"/>
              <a:t>Online shopping </a:t>
            </a:r>
            <a:r>
              <a:rPr lang="en-US" sz="1200" dirty="0"/>
              <a:t>- from 46% now to 64% over next 6 to 9 months* </a:t>
            </a:r>
          </a:p>
          <a:p>
            <a:pPr lvl="1"/>
            <a:r>
              <a:rPr lang="en-US" sz="1350" dirty="0"/>
              <a:t>*</a:t>
            </a:r>
            <a:r>
              <a:rPr lang="en-US" sz="675" dirty="0"/>
              <a:t>Capgemini Research Institute</a:t>
            </a:r>
            <a:endParaRPr lang="en-IN" sz="675" dirty="0"/>
          </a:p>
          <a:p>
            <a:pPr lvl="1"/>
            <a:r>
              <a:rPr lang="en-US" sz="1200" b="1" dirty="0"/>
              <a:t>Delivery robots' market</a:t>
            </a:r>
            <a:r>
              <a:rPr lang="en-US" sz="1200" dirty="0"/>
              <a:t> is expected to grow from USD 11.9 million (2019) to USD 34.0 million (2024), at a CAGR of 19.15%.</a:t>
            </a:r>
          </a:p>
          <a:p>
            <a:pPr lvl="1"/>
            <a:r>
              <a:rPr lang="en-US" sz="1350" dirty="0"/>
              <a:t>*</a:t>
            </a:r>
            <a:r>
              <a:rPr lang="en-US" sz="675" dirty="0"/>
              <a:t>Markets &amp; Markets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C6A9D-DADB-4F4F-9B22-462FCA15206E}"/>
              </a:ext>
            </a:extLst>
          </p:cNvPr>
          <p:cNvSpPr txBox="1"/>
          <p:nvPr/>
        </p:nvSpPr>
        <p:spPr>
          <a:xfrm>
            <a:off x="3347864" y="938047"/>
            <a:ext cx="294815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2. Digital and Contactless Payments</a:t>
            </a:r>
          </a:p>
          <a:p>
            <a:endParaRPr lang="en-US" sz="1350" dirty="0"/>
          </a:p>
          <a:p>
            <a:pPr lvl="1"/>
            <a:r>
              <a:rPr lang="en-US" sz="1200" b="1" dirty="0"/>
              <a:t>Digital payments </a:t>
            </a:r>
            <a:r>
              <a:rPr lang="en-US" sz="1200" dirty="0"/>
              <a:t>grew 23% in just March 2020 </a:t>
            </a:r>
          </a:p>
          <a:p>
            <a:pPr lvl="1"/>
            <a:r>
              <a:rPr lang="en-US" sz="1200" b="1" dirty="0"/>
              <a:t>POS Contactless</a:t>
            </a:r>
            <a:r>
              <a:rPr lang="en-US" sz="1200" dirty="0"/>
              <a:t> payments grew 12% in March and almost doubled to 22% in April 2020*</a:t>
            </a:r>
          </a:p>
          <a:p>
            <a:pPr lvl="1"/>
            <a:r>
              <a:rPr lang="en-US" sz="1350" dirty="0"/>
              <a:t>*</a:t>
            </a:r>
            <a:r>
              <a:rPr lang="en-US" sz="675" dirty="0"/>
              <a:t>Capgemini Research Institute</a:t>
            </a:r>
            <a:endParaRPr lang="en-IN" sz="675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E00A2A-5236-4CAC-83A0-A44DB332893E}"/>
              </a:ext>
            </a:extLst>
          </p:cNvPr>
          <p:cNvSpPr txBox="1"/>
          <p:nvPr/>
        </p:nvSpPr>
        <p:spPr>
          <a:xfrm>
            <a:off x="75641" y="3226169"/>
            <a:ext cx="3011216" cy="1800493"/>
          </a:xfrm>
          <a:prstGeom prst="rect">
            <a:avLst/>
          </a:prstGeom>
          <a:solidFill>
            <a:srgbClr val="BFD73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b="1" dirty="0"/>
              <a:t>3. Remote Work</a:t>
            </a:r>
          </a:p>
          <a:p>
            <a:endParaRPr lang="en-US" sz="1350" dirty="0"/>
          </a:p>
          <a:p>
            <a:pPr lvl="1"/>
            <a:r>
              <a:rPr lang="en-US" sz="1200" b="1" dirty="0" err="1"/>
              <a:t>BlueJeans</a:t>
            </a:r>
            <a:r>
              <a:rPr lang="en-US" sz="1200" dirty="0"/>
              <a:t> - data consumption at home surge over 50% since January 2020.</a:t>
            </a:r>
          </a:p>
          <a:p>
            <a:pPr lvl="1"/>
            <a:r>
              <a:rPr lang="en-US" sz="1200" dirty="0"/>
              <a:t> </a:t>
            </a:r>
          </a:p>
          <a:p>
            <a:pPr lvl="1"/>
            <a:r>
              <a:rPr lang="en-US" sz="1200" b="1" dirty="0"/>
              <a:t>Cisco </a:t>
            </a:r>
            <a:r>
              <a:rPr lang="en-US" sz="1200" dirty="0"/>
              <a:t>- WebEx services increased 22-fold in China since the outbreak.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8F743-2DEE-4E82-9AC9-B62D1B444F9E}"/>
              </a:ext>
            </a:extLst>
          </p:cNvPr>
          <p:cNvSpPr txBox="1"/>
          <p:nvPr/>
        </p:nvSpPr>
        <p:spPr>
          <a:xfrm>
            <a:off x="3360985" y="3226243"/>
            <a:ext cx="3011215" cy="1892826"/>
          </a:xfrm>
          <a:prstGeom prst="rect">
            <a:avLst/>
          </a:prstGeom>
          <a:solidFill>
            <a:srgbClr val="BFD730"/>
          </a:solidFill>
        </p:spPr>
        <p:txBody>
          <a:bodyPr wrap="square" rtlCol="0">
            <a:spAutoFit/>
          </a:bodyPr>
          <a:lstStyle/>
          <a:p>
            <a:r>
              <a:rPr lang="en-US" sz="1350" b="1" dirty="0"/>
              <a:t>4. Distance Learning</a:t>
            </a:r>
          </a:p>
          <a:p>
            <a:endParaRPr lang="en-US" sz="1350" dirty="0"/>
          </a:p>
          <a:p>
            <a:pPr lvl="1"/>
            <a:r>
              <a:rPr lang="en-US" sz="1200" dirty="0"/>
              <a:t>Overall market for online education projected to reach $350 Billion by 2025*.</a:t>
            </a:r>
          </a:p>
          <a:p>
            <a:pPr lvl="1"/>
            <a:r>
              <a:rPr lang="en-US" sz="900" dirty="0"/>
              <a:t>*World Economic Forum </a:t>
            </a:r>
          </a:p>
          <a:p>
            <a:pPr lvl="1"/>
            <a:endParaRPr lang="en-US" sz="900" dirty="0"/>
          </a:p>
          <a:p>
            <a:pPr lvl="1"/>
            <a:r>
              <a:rPr lang="en-US" sz="1200" dirty="0"/>
              <a:t>BYJU’s has seen a 200% increase in the number of new students using its product.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6D180F-8E42-4243-BC3A-6C24BFBA5A89}"/>
              </a:ext>
            </a:extLst>
          </p:cNvPr>
          <p:cNvSpPr txBox="1"/>
          <p:nvPr/>
        </p:nvSpPr>
        <p:spPr>
          <a:xfrm>
            <a:off x="6509321" y="3219822"/>
            <a:ext cx="2634679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5. Telehealth</a:t>
            </a:r>
          </a:p>
          <a:p>
            <a:endParaRPr lang="en-US" sz="900" dirty="0"/>
          </a:p>
          <a:p>
            <a:r>
              <a:rPr lang="en-US" sz="1200" dirty="0" err="1"/>
              <a:t>Practo</a:t>
            </a:r>
            <a:r>
              <a:rPr lang="en-US" sz="1200" dirty="0"/>
              <a:t> has been witnessing the surge since March. The teleconsultations have been growing at an average of over 100% week-on-week. </a:t>
            </a:r>
          </a:p>
          <a:p>
            <a:endParaRPr lang="en-US" sz="1200" dirty="0"/>
          </a:p>
          <a:p>
            <a:r>
              <a:rPr lang="en-US" sz="1200" dirty="0"/>
              <a:t>Almost 50 per cent increase in the number of doctors joining </a:t>
            </a:r>
            <a:r>
              <a:rPr lang="en-US" sz="1200" dirty="0" err="1"/>
              <a:t>Practo</a:t>
            </a:r>
            <a:r>
              <a:rPr lang="en-US" sz="1200" dirty="0"/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96135F-8BDB-4E20-8F06-3C1C017F13EC}"/>
              </a:ext>
            </a:extLst>
          </p:cNvPr>
          <p:cNvSpPr txBox="1"/>
          <p:nvPr/>
        </p:nvSpPr>
        <p:spPr>
          <a:xfrm>
            <a:off x="291664" y="311918"/>
            <a:ext cx="68892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TOP 10 DIGITAL TRENDS POST COVID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299DF6-E27C-4CE2-BCBA-1C102E71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35B83F-33F7-4056-9429-2FE5182EB8A4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5A2967-A5B3-4245-ACC7-A097208D36BD}"/>
              </a:ext>
            </a:extLst>
          </p:cNvPr>
          <p:cNvSpPr txBox="1"/>
          <p:nvPr/>
        </p:nvSpPr>
        <p:spPr>
          <a:xfrm>
            <a:off x="6964880" y="1238128"/>
            <a:ext cx="146915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500" dirty="0"/>
              <a:t>And those that are in alignment with our capabilities</a:t>
            </a:r>
          </a:p>
        </p:txBody>
      </p:sp>
    </p:spTree>
    <p:extLst>
      <p:ext uri="{BB962C8B-B14F-4D97-AF65-F5344CB8AC3E}">
        <p14:creationId xmlns:p14="http://schemas.microsoft.com/office/powerpoint/2010/main" val="675357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2F7EF7-F711-4A25-8C9C-1929FDEDB802}"/>
              </a:ext>
            </a:extLst>
          </p:cNvPr>
          <p:cNvSpPr txBox="1"/>
          <p:nvPr/>
        </p:nvSpPr>
        <p:spPr>
          <a:xfrm>
            <a:off x="220717" y="1095701"/>
            <a:ext cx="3034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6. Online Entertainment</a:t>
            </a:r>
          </a:p>
          <a:p>
            <a:endParaRPr lang="en-US" sz="1350" dirty="0"/>
          </a:p>
          <a:p>
            <a:pPr lvl="1"/>
            <a:r>
              <a:rPr lang="en-US" sz="1200" dirty="0"/>
              <a:t>India would have a billion digital users by 2030</a:t>
            </a:r>
            <a:r>
              <a:rPr lang="en-US" sz="900" dirty="0"/>
              <a:t>*</a:t>
            </a:r>
          </a:p>
          <a:p>
            <a:pPr marL="628593" lvl="1" indent="-171450">
              <a:buFont typeface="Arial" panose="020B0604020202020204" pitchFamily="34" charset="0"/>
              <a:buChar char="•"/>
            </a:pPr>
            <a:r>
              <a:rPr lang="en-US" sz="900" dirty="0"/>
              <a:t>KPMG 2020</a:t>
            </a:r>
          </a:p>
          <a:p>
            <a:pPr lvl="1"/>
            <a:r>
              <a:rPr lang="en-US" sz="1200" dirty="0"/>
              <a:t>Compared with the previous week, i.e. the week of March 16-22, 2020, visits increased by 32% during the week of March 23-29, 2020*</a:t>
            </a:r>
          </a:p>
          <a:p>
            <a:pPr lvl="1"/>
            <a:r>
              <a:rPr lang="en-US" sz="900" dirty="0"/>
              <a:t>*ComScore analytics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51E626-88BB-41A7-B99E-7D16F081BC38}"/>
              </a:ext>
            </a:extLst>
          </p:cNvPr>
          <p:cNvSpPr txBox="1"/>
          <p:nvPr/>
        </p:nvSpPr>
        <p:spPr>
          <a:xfrm>
            <a:off x="3389586" y="1095701"/>
            <a:ext cx="3058511" cy="1569660"/>
          </a:xfrm>
          <a:prstGeom prst="rect">
            <a:avLst/>
          </a:prstGeom>
          <a:solidFill>
            <a:srgbClr val="C9E21C"/>
          </a:solidFill>
        </p:spPr>
        <p:txBody>
          <a:bodyPr wrap="square" rtlCol="0">
            <a:spAutoFit/>
          </a:bodyPr>
          <a:lstStyle/>
          <a:p>
            <a:r>
              <a:rPr lang="en-US" sz="1350" b="1" dirty="0"/>
              <a:t>7. Supply Chain 4.0</a:t>
            </a:r>
          </a:p>
          <a:p>
            <a:endParaRPr lang="en-US" sz="1350" dirty="0"/>
          </a:p>
          <a:p>
            <a:pPr lvl="1"/>
            <a:r>
              <a:rPr lang="en-US" sz="1200" dirty="0"/>
              <a:t>Average weekly order volumes on the </a:t>
            </a:r>
            <a:r>
              <a:rPr lang="en-US" sz="1200" dirty="0" err="1"/>
              <a:t>Tradeshift</a:t>
            </a:r>
            <a:r>
              <a:rPr lang="en-US" sz="1200" dirty="0"/>
              <a:t> platform have dropped by 15.9% since March 9th. Invoices have dropped by 16.7% during the same period*. </a:t>
            </a:r>
          </a:p>
          <a:p>
            <a:pPr lvl="1"/>
            <a:r>
              <a:rPr lang="en-US" sz="900" dirty="0"/>
              <a:t>*World Economic Forum</a:t>
            </a:r>
            <a:endParaRPr lang="en-IN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FE9CA0-524D-4771-9891-E69FB31381ED}"/>
              </a:ext>
            </a:extLst>
          </p:cNvPr>
          <p:cNvSpPr txBox="1"/>
          <p:nvPr/>
        </p:nvSpPr>
        <p:spPr>
          <a:xfrm>
            <a:off x="349862" y="3160541"/>
            <a:ext cx="303486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8. 3D Printing</a:t>
            </a:r>
          </a:p>
          <a:p>
            <a:endParaRPr lang="en-US" sz="1350" dirty="0"/>
          </a:p>
          <a:p>
            <a:r>
              <a:rPr lang="en-US" sz="1200" dirty="0" err="1"/>
              <a:t>Formlabs</a:t>
            </a:r>
            <a:r>
              <a:rPr lang="en-US" sz="1200" dirty="0"/>
              <a:t> is now using its more than 250 in-house 3D printers to produce up to 150,000 COVID-19 test swabs — devices that are used to collect samples for COVID-19 testing — per day.</a:t>
            </a:r>
            <a:endParaRPr lang="en-IN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628716-811F-4C68-B545-DEC76BD8EEC7}"/>
              </a:ext>
            </a:extLst>
          </p:cNvPr>
          <p:cNvSpPr/>
          <p:nvPr/>
        </p:nvSpPr>
        <p:spPr>
          <a:xfrm>
            <a:off x="3389586" y="3060479"/>
            <a:ext cx="3145222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350" b="1" dirty="0"/>
              <a:t>9. Robotics and Drones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Spending on Robots and Drones Forecast to Hit $128.7 Billion in 2020</a:t>
            </a:r>
          </a:p>
          <a:p>
            <a:pPr lvl="1"/>
            <a:r>
              <a:rPr lang="en-US" sz="1200" dirty="0"/>
              <a:t>And by 2023, spending will reach $241.4 billion*.</a:t>
            </a:r>
          </a:p>
          <a:p>
            <a:pPr lvl="1"/>
            <a:r>
              <a:rPr lang="en-US" sz="900" dirty="0"/>
              <a:t>*IDC</a:t>
            </a:r>
            <a:endParaRPr lang="en-IN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D2F029-0E9A-4B05-A860-4B797D69CB24}"/>
              </a:ext>
            </a:extLst>
          </p:cNvPr>
          <p:cNvSpPr txBox="1"/>
          <p:nvPr/>
        </p:nvSpPr>
        <p:spPr>
          <a:xfrm>
            <a:off x="6534808" y="3021072"/>
            <a:ext cx="2317532" cy="1638910"/>
          </a:xfrm>
          <a:prstGeom prst="rect">
            <a:avLst/>
          </a:prstGeom>
          <a:solidFill>
            <a:srgbClr val="C9E21C"/>
          </a:solidFill>
        </p:spPr>
        <p:txBody>
          <a:bodyPr wrap="square" rtlCol="0">
            <a:spAutoFit/>
          </a:bodyPr>
          <a:lstStyle/>
          <a:p>
            <a:r>
              <a:rPr lang="en-US" sz="1350" b="1" dirty="0"/>
              <a:t>10. 5G and Information and Communications Technology (ICT)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5G commercial network launched in late February - Hong Kong, Japan, and Thailand.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A43932-3BD1-4C8A-AC59-E90225D4A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35B83F-33F7-4056-9429-2FE5182EB8A4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486F2-AB8C-4A1B-858C-48233A2A57A5}"/>
              </a:ext>
            </a:extLst>
          </p:cNvPr>
          <p:cNvSpPr txBox="1"/>
          <p:nvPr/>
        </p:nvSpPr>
        <p:spPr>
          <a:xfrm>
            <a:off x="291664" y="311918"/>
            <a:ext cx="62155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TOP 10 DIGITAL TRENDS IN THE DIGITAL WORLD</a:t>
            </a:r>
          </a:p>
        </p:txBody>
      </p:sp>
      <p:sp>
        <p:nvSpPr>
          <p:cNvPr id="10" name="Star: 10 Points 9">
            <a:extLst>
              <a:ext uri="{FF2B5EF4-FFF2-40B4-BE49-F238E27FC236}">
                <a16:creationId xmlns:a16="http://schemas.microsoft.com/office/drawing/2014/main" id="{1B02011B-84A0-4FEE-AA37-B01784B6D541}"/>
              </a:ext>
            </a:extLst>
          </p:cNvPr>
          <p:cNvSpPr/>
          <p:nvPr/>
        </p:nvSpPr>
        <p:spPr>
          <a:xfrm>
            <a:off x="6762598" y="868516"/>
            <a:ext cx="1873715" cy="1869743"/>
          </a:xfrm>
          <a:prstGeom prst="star10">
            <a:avLst/>
          </a:prstGeom>
          <a:solidFill>
            <a:srgbClr val="BFD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0EA60A-6BF5-4142-951D-7CE430F92032}"/>
              </a:ext>
            </a:extLst>
          </p:cNvPr>
          <p:cNvSpPr txBox="1"/>
          <p:nvPr/>
        </p:nvSpPr>
        <p:spPr>
          <a:xfrm>
            <a:off x="6964880" y="1238128"/>
            <a:ext cx="146915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500" dirty="0"/>
              <a:t>And those that are in alignment with our capabilities</a:t>
            </a:r>
          </a:p>
        </p:txBody>
      </p:sp>
    </p:spTree>
    <p:extLst>
      <p:ext uri="{BB962C8B-B14F-4D97-AF65-F5344CB8AC3E}">
        <p14:creationId xmlns:p14="http://schemas.microsoft.com/office/powerpoint/2010/main" val="3559198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695C5-F734-4FD9-B218-9FD603372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/>
              <a:t>HOW ARE WE </a:t>
            </a:r>
            <a:r>
              <a:rPr lang="en-IN" sz="3200" dirty="0"/>
              <a:t>IMPACTED </a:t>
            </a:r>
            <a:r>
              <a:rPr lang="en-IN" dirty="0"/>
              <a:t>&amp; </a:t>
            </a:r>
            <a:r>
              <a:rPr lang="en-IN" sz="3500" dirty="0"/>
              <a:t>RESPONDING</a:t>
            </a:r>
          </a:p>
        </p:txBody>
      </p:sp>
    </p:spTree>
    <p:extLst>
      <p:ext uri="{BB962C8B-B14F-4D97-AF65-F5344CB8AC3E}">
        <p14:creationId xmlns:p14="http://schemas.microsoft.com/office/powerpoint/2010/main" val="2045726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F27E4-EFD8-B240-A474-6A82F721E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57604"/>
            <a:ext cx="7538400" cy="369332"/>
          </a:xfrm>
        </p:spPr>
        <p:txBody>
          <a:bodyPr/>
          <a:lstStyle/>
          <a:p>
            <a:r>
              <a:rPr lang="en-US" dirty="0"/>
              <a:t>Impact of Covid-19 on SERVICE LINES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27688-477E-CD46-8F36-B73C4F386D23}"/>
              </a:ext>
            </a:extLst>
          </p:cNvPr>
          <p:cNvSpPr/>
          <p:nvPr/>
        </p:nvSpPr>
        <p:spPr>
          <a:xfrm>
            <a:off x="7368183" y="1692553"/>
            <a:ext cx="1668313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1050" dirty="0">
                <a:latin typeface="Segoe UI" panose="020B0502040204020203" pitchFamily="34" charset="0"/>
                <a:ea typeface="Calibri" panose="020F0502020204030204" pitchFamily="34" charset="0"/>
              </a:rPr>
              <a:t>The green squares represent positive growth, while the red circles represent negative growth. </a:t>
            </a:r>
          </a:p>
          <a:p>
            <a:endParaRPr lang="en-IN" sz="1050" dirty="0"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en-IN" sz="1050" b="1" dirty="0">
                <a:latin typeface="Segoe UI" panose="020B0502040204020203" pitchFamily="34" charset="0"/>
                <a:ea typeface="Calibri" panose="020F0502020204030204" pitchFamily="34" charset="0"/>
              </a:rPr>
              <a:t>India falls under Emerging Asia/Pacific</a:t>
            </a:r>
          </a:p>
          <a:p>
            <a:endParaRPr lang="en-IN" sz="1050" dirty="0">
              <a:latin typeface="Segoe UI" panose="020B0502040204020203" pitchFamily="34" charset="0"/>
            </a:endParaRPr>
          </a:p>
          <a:p>
            <a:r>
              <a:rPr lang="en-IN" sz="1050" dirty="0">
                <a:latin typeface="Segoe UI" panose="020B0502040204020203" pitchFamily="34" charset="0"/>
              </a:rPr>
              <a:t>Note: Managed Services and Cloud Infrastructure are Green</a:t>
            </a:r>
            <a:endParaRPr lang="en-IN" sz="1050" dirty="0"/>
          </a:p>
        </p:txBody>
      </p:sp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4CF42EE-4F3C-154D-9D96-16AE7CF165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2"/>
          <a:stretch/>
        </p:blipFill>
        <p:spPr>
          <a:xfrm>
            <a:off x="433117" y="1011055"/>
            <a:ext cx="6875187" cy="38649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D5D9A7-B98D-0E43-A7FE-23A2CA28DE94}"/>
              </a:ext>
            </a:extLst>
          </p:cNvPr>
          <p:cNvSpPr txBox="1"/>
          <p:nvPr/>
        </p:nvSpPr>
        <p:spPr>
          <a:xfrm>
            <a:off x="433116" y="1836687"/>
            <a:ext cx="6875187" cy="190229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C1AF9-777B-6F47-8F13-27C46DBF59A5}"/>
              </a:ext>
            </a:extLst>
          </p:cNvPr>
          <p:cNvSpPr txBox="1"/>
          <p:nvPr/>
        </p:nvSpPr>
        <p:spPr>
          <a:xfrm rot="5400000">
            <a:off x="3223376" y="2558971"/>
            <a:ext cx="1902291" cy="45772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59B4A3-F31B-416C-81AC-3D39FE498CB3}"/>
              </a:ext>
            </a:extLst>
          </p:cNvPr>
          <p:cNvSpPr/>
          <p:nvPr/>
        </p:nvSpPr>
        <p:spPr>
          <a:xfrm>
            <a:off x="4211960" y="826643"/>
            <a:ext cx="144016" cy="1070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223D98-997B-48A2-9EBE-078FA1F73DD4}"/>
              </a:ext>
            </a:extLst>
          </p:cNvPr>
          <p:cNvSpPr txBox="1"/>
          <p:nvPr/>
        </p:nvSpPr>
        <p:spPr>
          <a:xfrm>
            <a:off x="4283968" y="756742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dirty="0"/>
              <a:t>Negative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1F9A9C-630C-4789-9D31-7793E7A11EA5}"/>
              </a:ext>
            </a:extLst>
          </p:cNvPr>
          <p:cNvSpPr/>
          <p:nvPr/>
        </p:nvSpPr>
        <p:spPr>
          <a:xfrm>
            <a:off x="4932040" y="826643"/>
            <a:ext cx="144016" cy="107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8FD15-C430-4E08-AA83-EEDD7DCCA41D}"/>
              </a:ext>
            </a:extLst>
          </p:cNvPr>
          <p:cNvSpPr txBox="1"/>
          <p:nvPr/>
        </p:nvSpPr>
        <p:spPr>
          <a:xfrm>
            <a:off x="5004048" y="756742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dirty="0"/>
              <a:t>Neutral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982B8-9ACA-4246-8645-4FEE5DFA8B21}"/>
              </a:ext>
            </a:extLst>
          </p:cNvPr>
          <p:cNvSpPr/>
          <p:nvPr/>
        </p:nvSpPr>
        <p:spPr>
          <a:xfrm>
            <a:off x="5652120" y="826643"/>
            <a:ext cx="144016" cy="10702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2DBEAB-CAF5-413E-A0B8-9CB0E05F6F1B}"/>
              </a:ext>
            </a:extLst>
          </p:cNvPr>
          <p:cNvSpPr txBox="1"/>
          <p:nvPr/>
        </p:nvSpPr>
        <p:spPr>
          <a:xfrm>
            <a:off x="5724128" y="756742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dirty="0"/>
              <a:t>Positive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E55238-3B42-48F9-871C-254EC1D11968}"/>
              </a:ext>
            </a:extLst>
          </p:cNvPr>
          <p:cNvSpPr txBox="1"/>
          <p:nvPr/>
        </p:nvSpPr>
        <p:spPr>
          <a:xfrm>
            <a:off x="433116" y="4876006"/>
            <a:ext cx="4354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latin typeface="Segoe UI" panose="020B0502040204020203" pitchFamily="34" charset="0"/>
                <a:ea typeface="Calibri" panose="020F0502020204030204" pitchFamily="34" charset="0"/>
              </a:rPr>
              <a:t>Each dot represents 5% growth</a:t>
            </a:r>
          </a:p>
        </p:txBody>
      </p:sp>
    </p:spTree>
    <p:extLst>
      <p:ext uri="{BB962C8B-B14F-4D97-AF65-F5344CB8AC3E}">
        <p14:creationId xmlns:p14="http://schemas.microsoft.com/office/powerpoint/2010/main" val="3793873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391A3B8-A278-4CA2-A338-2B6561C1C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4" y="1193634"/>
            <a:ext cx="8353526" cy="3550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644BE-0537-4BE5-8AE0-258EDF58057B}"/>
              </a:ext>
            </a:extLst>
          </p:cNvPr>
          <p:cNvSpPr txBox="1"/>
          <p:nvPr/>
        </p:nvSpPr>
        <p:spPr>
          <a:xfrm>
            <a:off x="777811" y="2294750"/>
            <a:ext cx="1224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cap="all" dirty="0">
                <a:solidFill>
                  <a:srgbClr val="345F6E"/>
                </a:solidFill>
                <a:latin typeface="Trebuchet MS" panose="020B0603020202020204" pitchFamily="34" charset="0"/>
              </a:rPr>
              <a:t>Connect</a:t>
            </a:r>
            <a:endParaRPr lang="en-IN" sz="1200" cap="all" dirty="0">
              <a:solidFill>
                <a:srgbClr val="345F6E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38AB6A-3C1F-4B1F-A750-F91A2C506110}"/>
              </a:ext>
            </a:extLst>
          </p:cNvPr>
          <p:cNvSpPr txBox="1"/>
          <p:nvPr/>
        </p:nvSpPr>
        <p:spPr>
          <a:xfrm>
            <a:off x="777812" y="2756416"/>
            <a:ext cx="122417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Provide the requisite bandwidth upgrade at DC/DR to cater to large no of (</a:t>
            </a:r>
            <a:r>
              <a: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WFH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) </a:t>
            </a:r>
            <a:r>
              <a: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Work from Home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users accessing the DC.</a:t>
            </a:r>
            <a:endParaRPr lang="en-IN" sz="9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869E71-6D96-4694-A9D4-130F3F0805D9}"/>
              </a:ext>
            </a:extLst>
          </p:cNvPr>
          <p:cNvSpPr txBox="1"/>
          <p:nvPr/>
        </p:nvSpPr>
        <p:spPr>
          <a:xfrm>
            <a:off x="2339690" y="2294750"/>
            <a:ext cx="1224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cap="all" dirty="0">
                <a:solidFill>
                  <a:srgbClr val="408C92"/>
                </a:solidFill>
                <a:latin typeface="Trebuchet MS" panose="020B0603020202020204" pitchFamily="34" charset="0"/>
              </a:rPr>
              <a:t>Collaborate</a:t>
            </a:r>
            <a:endParaRPr lang="en-IN" sz="1200" cap="all" dirty="0">
              <a:solidFill>
                <a:srgbClr val="408C92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DF935E-4010-4DCA-BBFF-2CC204D3CED8}"/>
              </a:ext>
            </a:extLst>
          </p:cNvPr>
          <p:cNvSpPr txBox="1"/>
          <p:nvPr/>
        </p:nvSpPr>
        <p:spPr>
          <a:xfrm>
            <a:off x="2339690" y="2756416"/>
            <a:ext cx="1224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Ensure the diversely located staff can collaborate using tools like WebEx, Microsoft Teams etc.</a:t>
            </a:r>
            <a:endParaRPr lang="en-IN" sz="9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632D7A-A44A-4CBA-81ED-3EA5E0EF8B52}"/>
              </a:ext>
            </a:extLst>
          </p:cNvPr>
          <p:cNvSpPr txBox="1"/>
          <p:nvPr/>
        </p:nvSpPr>
        <p:spPr>
          <a:xfrm>
            <a:off x="3895934" y="2294750"/>
            <a:ext cx="1224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cap="all" dirty="0">
                <a:solidFill>
                  <a:srgbClr val="5E988E"/>
                </a:solidFill>
                <a:latin typeface="Trebuchet MS" panose="020B0603020202020204" pitchFamily="34" charset="0"/>
              </a:rPr>
              <a:t>Secure</a:t>
            </a:r>
            <a:endParaRPr lang="en-IN" sz="1200" cap="all" dirty="0">
              <a:solidFill>
                <a:srgbClr val="5E988E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07498-89CB-4AD0-B6E4-622AB29E5FAF}"/>
              </a:ext>
            </a:extLst>
          </p:cNvPr>
          <p:cNvSpPr txBox="1"/>
          <p:nvPr/>
        </p:nvSpPr>
        <p:spPr>
          <a:xfrm>
            <a:off x="3895933" y="2756416"/>
            <a:ext cx="12241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Ensure disparate staff entering the Corporate Network are provided secure access using VPN or Enterprise Application Access.</a:t>
            </a:r>
            <a:endParaRPr lang="en-IN" sz="9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8768B3-6C8D-41A6-B60A-F9D9236AD777}"/>
              </a:ext>
            </a:extLst>
          </p:cNvPr>
          <p:cNvSpPr txBox="1"/>
          <p:nvPr/>
        </p:nvSpPr>
        <p:spPr>
          <a:xfrm>
            <a:off x="5459674" y="2294750"/>
            <a:ext cx="1229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cap="all" dirty="0">
                <a:solidFill>
                  <a:srgbClr val="D3AA27"/>
                </a:solidFill>
                <a:latin typeface="Trebuchet MS" panose="020B0603020202020204" pitchFamily="34" charset="0"/>
              </a:rPr>
              <a:t>Desktop-as-a Service</a:t>
            </a:r>
            <a:endParaRPr lang="en-IN" sz="1200" cap="all" dirty="0">
              <a:solidFill>
                <a:srgbClr val="D3AA27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644F1F-C8FA-45D2-9429-20229A5CE76E}"/>
              </a:ext>
            </a:extLst>
          </p:cNvPr>
          <p:cNvSpPr txBox="1"/>
          <p:nvPr/>
        </p:nvSpPr>
        <p:spPr>
          <a:xfrm>
            <a:off x="5459673" y="2756416"/>
            <a:ext cx="122417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Working with customers to enable staff to WFH in a secured environment using Desktop-as-a-Service on Cloud by implementing Hyperscale VDI.</a:t>
            </a:r>
            <a:endParaRPr lang="en-IN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6EF69B-7EBD-4FF4-AF00-3C96F0572C84}"/>
              </a:ext>
            </a:extLst>
          </p:cNvPr>
          <p:cNvSpPr txBox="1"/>
          <p:nvPr/>
        </p:nvSpPr>
        <p:spPr>
          <a:xfrm>
            <a:off x="7036542" y="2294750"/>
            <a:ext cx="1215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cap="all" dirty="0">
                <a:solidFill>
                  <a:srgbClr val="F95D33"/>
                </a:solidFill>
                <a:latin typeface="Trebuchet MS" panose="020B0603020202020204" pitchFamily="34" charset="0"/>
              </a:rPr>
              <a:t>BCP Support</a:t>
            </a:r>
            <a:endParaRPr lang="en-IN" sz="1200" cap="all" dirty="0">
              <a:solidFill>
                <a:srgbClr val="F95D33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B7D147-2707-456E-9B53-5AD508E3020C}"/>
              </a:ext>
            </a:extLst>
          </p:cNvPr>
          <p:cNvSpPr txBox="1"/>
          <p:nvPr/>
        </p:nvSpPr>
        <p:spPr>
          <a:xfrm>
            <a:off x="7036543" y="2756416"/>
            <a:ext cx="1224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On-prem </a:t>
            </a:r>
            <a:b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data center customers hugely impacted and few of them requested immediate Cloud Provisioning support to enable uninterrupted services.</a:t>
            </a:r>
            <a:endParaRPr lang="en-IN" sz="9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83BE3C50-5C2A-4D19-A787-D619873693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990" y="1430305"/>
            <a:ext cx="405721" cy="405721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5B3A31BB-187F-4743-90F0-D965ACC4A8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505" y="1430305"/>
            <a:ext cx="405721" cy="405721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53BB075E-C8E0-4AB9-978E-188EE172C7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897" y="1430305"/>
            <a:ext cx="405721" cy="405721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A6EBA4E2-A47F-498E-9AA0-19590B5823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42" y="1430305"/>
            <a:ext cx="405721" cy="405721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24DE61EA-9086-4F1C-A56B-8FF8D33243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052" y="1430305"/>
            <a:ext cx="405721" cy="405721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62674B78-651A-1448-8C0A-8596C9BFA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 cap="all" dirty="0">
                <a:latin typeface="Trebuchet MS" panose="020B0603020202020204" pitchFamily="34" charset="0"/>
              </a:rPr>
              <a:t>Sify Covid-19 Response: business solutions for market</a:t>
            </a:r>
          </a:p>
        </p:txBody>
      </p:sp>
    </p:spTree>
    <p:extLst>
      <p:ext uri="{BB962C8B-B14F-4D97-AF65-F5344CB8AC3E}">
        <p14:creationId xmlns:p14="http://schemas.microsoft.com/office/powerpoint/2010/main" val="1080264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332" y="395479"/>
            <a:ext cx="6772955" cy="36932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SIFY SERVICES ALIGNMENT : FULL SPECTRUM OF CLOUD PLAY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43276E2-5E91-4613-85F2-8EFC7CC364ED}"/>
              </a:ext>
            </a:extLst>
          </p:cNvPr>
          <p:cNvSpPr/>
          <p:nvPr/>
        </p:nvSpPr>
        <p:spPr>
          <a:xfrm>
            <a:off x="2496662" y="2528807"/>
            <a:ext cx="2016000" cy="1989442"/>
          </a:xfrm>
          <a:prstGeom prst="rect">
            <a:avLst/>
          </a:prstGeom>
          <a:noFill/>
          <a:ln w="190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4EB84F-0E36-4840-8BC9-267663B0D26A}"/>
              </a:ext>
            </a:extLst>
          </p:cNvPr>
          <p:cNvSpPr/>
          <p:nvPr/>
        </p:nvSpPr>
        <p:spPr>
          <a:xfrm>
            <a:off x="4631338" y="2528807"/>
            <a:ext cx="2016000" cy="1989442"/>
          </a:xfrm>
          <a:prstGeom prst="rect">
            <a:avLst/>
          </a:prstGeom>
          <a:noFill/>
          <a:ln w="190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F7824FC-7515-425E-BF05-BE3D02D097E8}"/>
              </a:ext>
            </a:extLst>
          </p:cNvPr>
          <p:cNvSpPr/>
          <p:nvPr/>
        </p:nvSpPr>
        <p:spPr>
          <a:xfrm>
            <a:off x="6766015" y="2528807"/>
            <a:ext cx="2016000" cy="1989442"/>
          </a:xfrm>
          <a:prstGeom prst="rect">
            <a:avLst/>
          </a:prstGeom>
          <a:noFill/>
          <a:ln w="190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5D2A538-E0FC-4B91-B1E5-EC72F51CF418}"/>
              </a:ext>
            </a:extLst>
          </p:cNvPr>
          <p:cNvSpPr/>
          <p:nvPr/>
        </p:nvSpPr>
        <p:spPr>
          <a:xfrm>
            <a:off x="361986" y="2514600"/>
            <a:ext cx="2016000" cy="1989442"/>
          </a:xfrm>
          <a:prstGeom prst="rect">
            <a:avLst/>
          </a:prstGeom>
          <a:noFill/>
          <a:ln w="1905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783">
              <a:defRPr/>
            </a:pPr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62727FB-D16C-4B80-979A-D81572904ADB}"/>
              </a:ext>
            </a:extLst>
          </p:cNvPr>
          <p:cNvSpPr txBox="1"/>
          <p:nvPr/>
        </p:nvSpPr>
        <p:spPr>
          <a:xfrm>
            <a:off x="2586099" y="2563673"/>
            <a:ext cx="1875600" cy="777136"/>
          </a:xfrm>
          <a:prstGeom prst="rect">
            <a:avLst/>
          </a:prstGeom>
          <a:noFill/>
        </p:spPr>
        <p:txBody>
          <a:bodyPr wrap="square" tIns="0" rIns="0" rtlCol="0">
            <a:spAutoFit/>
          </a:bodyPr>
          <a:lstStyle/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Sify</a:t>
            </a: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CloudInfinit</a:t>
            </a:r>
            <a:endParaRPr lang="en-US" sz="10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Hosted SAP/S4HANA Cloud 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Managed wireless network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 on Cloud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8E82354-B269-493A-B1A5-0574DAD27D15}"/>
              </a:ext>
            </a:extLst>
          </p:cNvPr>
          <p:cNvSpPr txBox="1"/>
          <p:nvPr/>
        </p:nvSpPr>
        <p:spPr>
          <a:xfrm>
            <a:off x="4694041" y="2563675"/>
            <a:ext cx="1875600" cy="1515800"/>
          </a:xfrm>
          <a:prstGeom prst="rect">
            <a:avLst/>
          </a:prstGeom>
          <a:noFill/>
        </p:spPr>
        <p:txBody>
          <a:bodyPr wrap="square" tIns="0" rIns="0" rtlCol="0">
            <a:spAutoFit/>
          </a:bodyPr>
          <a:lstStyle/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IN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AWS Cloud services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IN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Azure Cloud services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IN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Oracle Cloud services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IN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 Cloud Management platform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IN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 Cloud Managed services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endParaRPr lang="en-IN" sz="10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endParaRPr lang="en-IN" sz="105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821107D-6B0F-4773-80A2-A24E17BDD032}"/>
              </a:ext>
            </a:extLst>
          </p:cNvPr>
          <p:cNvSpPr txBox="1"/>
          <p:nvPr/>
        </p:nvSpPr>
        <p:spPr>
          <a:xfrm>
            <a:off x="6801983" y="2563675"/>
            <a:ext cx="1875600" cy="1815882"/>
          </a:xfrm>
          <a:prstGeom prst="rect">
            <a:avLst/>
          </a:prstGeom>
          <a:noFill/>
        </p:spPr>
        <p:txBody>
          <a:bodyPr wrap="square" tIns="0" rIns="0" rtlCol="0">
            <a:spAutoFit/>
          </a:bodyPr>
          <a:lstStyle/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SCM (</a:t>
            </a:r>
            <a:r>
              <a:rPr lang="en-US" sz="10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ForumNXT</a:t>
            </a: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SFFNxt</a:t>
            </a: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Learning (Livewire LMS)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Assessment (iTest)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trust (</a:t>
            </a:r>
            <a:r>
              <a:rPr lang="en-US" sz="10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Safescrypt</a:t>
            </a: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Innovation (App modernization, Analytics, AI/ML, DevOps)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Enterprise Mobility</a:t>
            </a:r>
          </a:p>
          <a:p>
            <a:pPr marL="143993" indent="-143993" defTabSz="685783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Industry solution-as-a-service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50F1CA6-66FE-4279-9B9D-D194E38A1FA5}"/>
              </a:ext>
            </a:extLst>
          </p:cNvPr>
          <p:cNvSpPr txBox="1"/>
          <p:nvPr/>
        </p:nvSpPr>
        <p:spPr>
          <a:xfrm>
            <a:off x="478157" y="2563673"/>
            <a:ext cx="1875600" cy="1800493"/>
          </a:xfrm>
          <a:prstGeom prst="rect">
            <a:avLst/>
          </a:prstGeom>
          <a:noFill/>
        </p:spPr>
        <p:txBody>
          <a:bodyPr wrap="square" tIns="0" rIns="0" rtlCol="0">
            <a:spAutoFit/>
          </a:bodyPr>
          <a:lstStyle/>
          <a:p>
            <a:pPr marL="143993" indent="-143993" defTabSz="685783">
              <a:buFont typeface="Wingdings" panose="05000000000000000000" pitchFamily="2" charset="2"/>
              <a:buChar char="§"/>
              <a:defRPr/>
            </a:pPr>
            <a: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DC</a:t>
            </a:r>
          </a:p>
          <a:p>
            <a:pPr marL="143993" indent="-143993" defTabSz="685783">
              <a:buFont typeface="Wingdings" panose="05000000000000000000" pitchFamily="2" charset="2"/>
              <a:buChar char="§"/>
              <a:defRPr/>
            </a:pPr>
            <a: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 reach/Hyper scale transport</a:t>
            </a:r>
            <a:b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8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Oracle FastConnect | ExpressRoute | DirectConnect | Partner Interconnect</a:t>
            </a:r>
          </a:p>
          <a:p>
            <a:pPr marL="143993" indent="-143993" defTabSz="685783">
              <a:buFont typeface="Wingdings" panose="05000000000000000000" pitchFamily="2" charset="2"/>
              <a:buChar char="§"/>
              <a:defRPr/>
            </a:pPr>
            <a: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 Defined Network services</a:t>
            </a:r>
          </a:p>
          <a:p>
            <a:pPr marL="143993" indent="-143993" defTabSz="685783">
              <a:buFont typeface="Wingdings" panose="05000000000000000000" pitchFamily="2" charset="2"/>
              <a:buChar char="§"/>
              <a:defRPr/>
            </a:pPr>
            <a: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build</a:t>
            </a:r>
            <a:b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8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| Hyperconverged | Enterprise</a:t>
            </a:r>
            <a:endParaRPr lang="en-IN" sz="1000" spc="-3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3993" indent="-143993" defTabSz="685783">
              <a:buFont typeface="Wingdings" panose="05000000000000000000" pitchFamily="2" charset="2"/>
              <a:buChar char="§"/>
              <a:defRPr/>
            </a:pPr>
            <a: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Security services for cloud</a:t>
            </a:r>
          </a:p>
          <a:p>
            <a:pPr marL="143993" indent="-143993" defTabSz="685783">
              <a:buFont typeface="Wingdings" panose="05000000000000000000" pitchFamily="2" charset="2"/>
              <a:buChar char="§"/>
              <a:defRPr/>
            </a:pPr>
            <a:r>
              <a:rPr lang="en-IN" sz="1000" spc="-3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Migration and Implementation services</a:t>
            </a:r>
          </a:p>
        </p:txBody>
      </p:sp>
      <p:grpSp>
        <p:nvGrpSpPr>
          <p:cNvPr id="65" name="Group 4">
            <a:extLst>
              <a:ext uri="{FF2B5EF4-FFF2-40B4-BE49-F238E27FC236}">
                <a16:creationId xmlns:a16="http://schemas.microsoft.com/office/drawing/2014/main" id="{18DB159D-2C65-46CE-BE71-9EC89CDFC90E}"/>
              </a:ext>
            </a:extLst>
          </p:cNvPr>
          <p:cNvGrpSpPr/>
          <p:nvPr/>
        </p:nvGrpSpPr>
        <p:grpSpPr>
          <a:xfrm>
            <a:off x="1082564" y="1314451"/>
            <a:ext cx="666789" cy="666788"/>
            <a:chOff x="652954" y="1901260"/>
            <a:chExt cx="1073871" cy="1073869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3343579-8A3D-401D-B5D4-54D8BB222906}"/>
                </a:ext>
              </a:extLst>
            </p:cNvPr>
            <p:cNvSpPr/>
            <p:nvPr/>
          </p:nvSpPr>
          <p:spPr>
            <a:xfrm>
              <a:off x="652954" y="1901260"/>
              <a:ext cx="1073871" cy="1073869"/>
            </a:xfrm>
            <a:prstGeom prst="ellipse">
              <a:avLst/>
            </a:prstGeom>
            <a:solidFill>
              <a:sysClr val="window" lastClr="FFFFFF">
                <a:alpha val="19000"/>
              </a:sysClr>
            </a:solidFill>
            <a:ln w="38100" cap="flat" cmpd="sng" algn="ctr">
              <a:solidFill>
                <a:srgbClr val="4472C4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7000"/>
                </a:prstClr>
              </a:outerShdw>
            </a:effectLst>
          </p:spPr>
          <p:txBody>
            <a:bodyPr rtlCol="0" anchor="ctr"/>
            <a:lstStyle/>
            <a:p>
              <a:pPr algn="ctr" defTabSz="685783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67" name="Group 106">
              <a:extLst>
                <a:ext uri="{FF2B5EF4-FFF2-40B4-BE49-F238E27FC236}">
                  <a16:creationId xmlns:a16="http://schemas.microsoft.com/office/drawing/2014/main" id="{916AD00E-2B0E-4A1E-9844-A7B8C7BC46F2}"/>
                </a:ext>
              </a:extLst>
            </p:cNvPr>
            <p:cNvGrpSpPr/>
            <p:nvPr/>
          </p:nvGrpSpPr>
          <p:grpSpPr>
            <a:xfrm>
              <a:off x="859796" y="2155479"/>
              <a:ext cx="660187" cy="565434"/>
              <a:chOff x="7108825" y="-1163638"/>
              <a:chExt cx="1360488" cy="1165225"/>
            </a:xfrm>
            <a:solidFill>
              <a:sysClr val="window" lastClr="FFFFFF"/>
            </a:solidFill>
          </p:grpSpPr>
          <p:sp>
            <p:nvSpPr>
              <p:cNvPr id="68" name="Freeform 38">
                <a:extLst>
                  <a:ext uri="{FF2B5EF4-FFF2-40B4-BE49-F238E27FC236}">
                    <a16:creationId xmlns:a16="http://schemas.microsoft.com/office/drawing/2014/main" id="{E6CBF3DA-651B-437D-9853-1D647F3672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08825" y="-1163638"/>
                <a:ext cx="893763" cy="612775"/>
              </a:xfrm>
              <a:custGeom>
                <a:avLst/>
                <a:gdLst>
                  <a:gd name="T0" fmla="*/ 192 w 192"/>
                  <a:gd name="T1" fmla="*/ 93 h 131"/>
                  <a:gd name="T2" fmla="*/ 154 w 192"/>
                  <a:gd name="T3" fmla="*/ 131 h 131"/>
                  <a:gd name="T4" fmla="*/ 37 w 192"/>
                  <a:gd name="T5" fmla="*/ 131 h 131"/>
                  <a:gd name="T6" fmla="*/ 0 w 192"/>
                  <a:gd name="T7" fmla="*/ 93 h 131"/>
                  <a:gd name="T8" fmla="*/ 31 w 192"/>
                  <a:gd name="T9" fmla="*/ 55 h 131"/>
                  <a:gd name="T10" fmla="*/ 31 w 192"/>
                  <a:gd name="T11" fmla="*/ 51 h 131"/>
                  <a:gd name="T12" fmla="*/ 55 w 192"/>
                  <a:gd name="T13" fmla="*/ 27 h 131"/>
                  <a:gd name="T14" fmla="*/ 71 w 192"/>
                  <a:gd name="T15" fmla="*/ 33 h 131"/>
                  <a:gd name="T16" fmla="*/ 114 w 192"/>
                  <a:gd name="T17" fmla="*/ 0 h 131"/>
                  <a:gd name="T18" fmla="*/ 162 w 192"/>
                  <a:gd name="T19" fmla="*/ 52 h 131"/>
                  <a:gd name="T20" fmla="*/ 162 w 192"/>
                  <a:gd name="T21" fmla="*/ 56 h 131"/>
                  <a:gd name="T22" fmla="*/ 192 w 192"/>
                  <a:gd name="T23" fmla="*/ 93 h 131"/>
                  <a:gd name="T24" fmla="*/ 192 w 192"/>
                  <a:gd name="T25" fmla="*/ 93 h 131"/>
                  <a:gd name="T26" fmla="*/ 192 w 192"/>
                  <a:gd name="T27" fmla="*/ 9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31">
                    <a:moveTo>
                      <a:pt x="192" y="93"/>
                    </a:moveTo>
                    <a:cubicBezTo>
                      <a:pt x="192" y="114"/>
                      <a:pt x="175" y="131"/>
                      <a:pt x="154" y="131"/>
                    </a:cubicBezTo>
                    <a:cubicBezTo>
                      <a:pt x="37" y="131"/>
                      <a:pt x="37" y="131"/>
                      <a:pt x="37" y="131"/>
                    </a:cubicBezTo>
                    <a:cubicBezTo>
                      <a:pt x="16" y="131"/>
                      <a:pt x="0" y="114"/>
                      <a:pt x="0" y="93"/>
                    </a:cubicBezTo>
                    <a:cubicBezTo>
                      <a:pt x="0" y="74"/>
                      <a:pt x="13" y="58"/>
                      <a:pt x="31" y="55"/>
                    </a:cubicBezTo>
                    <a:cubicBezTo>
                      <a:pt x="31" y="54"/>
                      <a:pt x="31" y="53"/>
                      <a:pt x="31" y="51"/>
                    </a:cubicBezTo>
                    <a:cubicBezTo>
                      <a:pt x="31" y="38"/>
                      <a:pt x="42" y="27"/>
                      <a:pt x="55" y="27"/>
                    </a:cubicBezTo>
                    <a:cubicBezTo>
                      <a:pt x="61" y="27"/>
                      <a:pt x="66" y="29"/>
                      <a:pt x="71" y="33"/>
                    </a:cubicBezTo>
                    <a:cubicBezTo>
                      <a:pt x="78" y="16"/>
                      <a:pt x="88" y="0"/>
                      <a:pt x="114" y="0"/>
                    </a:cubicBezTo>
                    <a:cubicBezTo>
                      <a:pt x="147" y="0"/>
                      <a:pt x="162" y="26"/>
                      <a:pt x="162" y="52"/>
                    </a:cubicBezTo>
                    <a:cubicBezTo>
                      <a:pt x="162" y="53"/>
                      <a:pt x="162" y="54"/>
                      <a:pt x="162" y="56"/>
                    </a:cubicBezTo>
                    <a:cubicBezTo>
                      <a:pt x="179" y="59"/>
                      <a:pt x="192" y="74"/>
                      <a:pt x="192" y="93"/>
                    </a:cubicBezTo>
                    <a:close/>
                    <a:moveTo>
                      <a:pt x="192" y="93"/>
                    </a:moveTo>
                    <a:cubicBezTo>
                      <a:pt x="192" y="93"/>
                      <a:pt x="192" y="93"/>
                      <a:pt x="192" y="93"/>
                    </a:cubicBezTo>
                  </a:path>
                </a:pathLst>
              </a:custGeom>
              <a:solidFill>
                <a:srgbClr val="4472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69" name="Freeform 39">
                <a:extLst>
                  <a:ext uri="{FF2B5EF4-FFF2-40B4-BE49-F238E27FC236}">
                    <a16:creationId xmlns:a16="http://schemas.microsoft.com/office/drawing/2014/main" id="{3F3AB162-8181-46DD-BDCB-35A874D7A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25" y="-882650"/>
                <a:ext cx="992188" cy="884237"/>
              </a:xfrm>
              <a:custGeom>
                <a:avLst/>
                <a:gdLst>
                  <a:gd name="T0" fmla="*/ 150 w 213"/>
                  <a:gd name="T1" fmla="*/ 55 h 189"/>
                  <a:gd name="T2" fmla="*/ 148 w 213"/>
                  <a:gd name="T3" fmla="*/ 53 h 189"/>
                  <a:gd name="T4" fmla="*/ 136 w 213"/>
                  <a:gd name="T5" fmla="*/ 50 h 189"/>
                  <a:gd name="T6" fmla="*/ 135 w 213"/>
                  <a:gd name="T7" fmla="*/ 51 h 189"/>
                  <a:gd name="T8" fmla="*/ 132 w 213"/>
                  <a:gd name="T9" fmla="*/ 64 h 189"/>
                  <a:gd name="T10" fmla="*/ 138 w 213"/>
                  <a:gd name="T11" fmla="*/ 72 h 189"/>
                  <a:gd name="T12" fmla="*/ 135 w 213"/>
                  <a:gd name="T13" fmla="*/ 74 h 189"/>
                  <a:gd name="T14" fmla="*/ 129 w 213"/>
                  <a:gd name="T15" fmla="*/ 66 h 189"/>
                  <a:gd name="T16" fmla="*/ 116 w 213"/>
                  <a:gd name="T17" fmla="*/ 63 h 189"/>
                  <a:gd name="T18" fmla="*/ 116 w 213"/>
                  <a:gd name="T19" fmla="*/ 64 h 189"/>
                  <a:gd name="T20" fmla="*/ 113 w 213"/>
                  <a:gd name="T21" fmla="*/ 77 h 189"/>
                  <a:gd name="T22" fmla="*/ 119 w 213"/>
                  <a:gd name="T23" fmla="*/ 85 h 189"/>
                  <a:gd name="T24" fmla="*/ 116 w 213"/>
                  <a:gd name="T25" fmla="*/ 87 h 189"/>
                  <a:gd name="T26" fmla="*/ 110 w 213"/>
                  <a:gd name="T27" fmla="*/ 79 h 189"/>
                  <a:gd name="T28" fmla="*/ 97 w 213"/>
                  <a:gd name="T29" fmla="*/ 76 h 189"/>
                  <a:gd name="T30" fmla="*/ 96 w 213"/>
                  <a:gd name="T31" fmla="*/ 77 h 189"/>
                  <a:gd name="T32" fmla="*/ 94 w 213"/>
                  <a:gd name="T33" fmla="*/ 89 h 189"/>
                  <a:gd name="T34" fmla="*/ 100 w 213"/>
                  <a:gd name="T35" fmla="*/ 98 h 189"/>
                  <a:gd name="T36" fmla="*/ 97 w 213"/>
                  <a:gd name="T37" fmla="*/ 100 h 189"/>
                  <a:gd name="T38" fmla="*/ 84 w 213"/>
                  <a:gd name="T39" fmla="*/ 79 h 189"/>
                  <a:gd name="T40" fmla="*/ 88 w 213"/>
                  <a:gd name="T41" fmla="*/ 25 h 189"/>
                  <a:gd name="T42" fmla="*/ 26 w 213"/>
                  <a:gd name="T43" fmla="*/ 13 h 189"/>
                  <a:gd name="T44" fmla="*/ 14 w 213"/>
                  <a:gd name="T45" fmla="*/ 75 h 189"/>
                  <a:gd name="T46" fmla="*/ 68 w 213"/>
                  <a:gd name="T47" fmla="*/ 91 h 189"/>
                  <a:gd name="T48" fmla="*/ 99 w 213"/>
                  <a:gd name="T49" fmla="*/ 138 h 189"/>
                  <a:gd name="T50" fmla="*/ 68 w 213"/>
                  <a:gd name="T51" fmla="*/ 131 h 189"/>
                  <a:gd name="T52" fmla="*/ 69 w 213"/>
                  <a:gd name="T53" fmla="*/ 149 h 189"/>
                  <a:gd name="T54" fmla="*/ 129 w 213"/>
                  <a:gd name="T55" fmla="*/ 179 h 189"/>
                  <a:gd name="T56" fmla="*/ 176 w 213"/>
                  <a:gd name="T57" fmla="*/ 173 h 189"/>
                  <a:gd name="T58" fmla="*/ 191 w 213"/>
                  <a:gd name="T59" fmla="*/ 116 h 189"/>
                  <a:gd name="T60" fmla="*/ 159 w 213"/>
                  <a:gd name="T61" fmla="*/ 69 h 189"/>
                  <a:gd name="T62" fmla="*/ 159 w 213"/>
                  <a:gd name="T63" fmla="*/ 69 h 189"/>
                  <a:gd name="T64" fmla="*/ 150 w 213"/>
                  <a:gd name="T65" fmla="*/ 5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3" h="189">
                    <a:moveTo>
                      <a:pt x="150" y="55"/>
                    </a:moveTo>
                    <a:cubicBezTo>
                      <a:pt x="148" y="53"/>
                      <a:pt x="148" y="53"/>
                      <a:pt x="148" y="53"/>
                    </a:cubicBezTo>
                    <a:cubicBezTo>
                      <a:pt x="146" y="49"/>
                      <a:pt x="140" y="47"/>
                      <a:pt x="136" y="50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0" y="54"/>
                      <a:pt x="129" y="59"/>
                      <a:pt x="132" y="64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35" y="74"/>
                      <a:pt x="135" y="74"/>
                      <a:pt x="135" y="74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26" y="61"/>
                      <a:pt x="121" y="60"/>
                      <a:pt x="116" y="63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1" y="67"/>
                      <a:pt x="110" y="72"/>
                      <a:pt x="113" y="77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6" y="87"/>
                      <a:pt x="116" y="87"/>
                      <a:pt x="116" y="87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07" y="74"/>
                      <a:pt x="102" y="73"/>
                      <a:pt x="97" y="76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92" y="79"/>
                      <a:pt x="91" y="85"/>
                      <a:pt x="94" y="89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7" y="100"/>
                      <a:pt x="97" y="100"/>
                      <a:pt x="97" y="100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97" y="65"/>
                      <a:pt x="99" y="42"/>
                      <a:pt x="88" y="25"/>
                    </a:cubicBezTo>
                    <a:cubicBezTo>
                      <a:pt x="74" y="5"/>
                      <a:pt x="46" y="0"/>
                      <a:pt x="26" y="13"/>
                    </a:cubicBezTo>
                    <a:cubicBezTo>
                      <a:pt x="6" y="27"/>
                      <a:pt x="0" y="54"/>
                      <a:pt x="14" y="75"/>
                    </a:cubicBezTo>
                    <a:cubicBezTo>
                      <a:pt x="26" y="92"/>
                      <a:pt x="49" y="99"/>
                      <a:pt x="68" y="91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85" y="135"/>
                      <a:pt x="74" y="129"/>
                      <a:pt x="68" y="131"/>
                    </a:cubicBezTo>
                    <a:cubicBezTo>
                      <a:pt x="60" y="134"/>
                      <a:pt x="58" y="143"/>
                      <a:pt x="69" y="149"/>
                    </a:cubicBezTo>
                    <a:cubicBezTo>
                      <a:pt x="79" y="155"/>
                      <a:pt x="129" y="179"/>
                      <a:pt x="129" y="179"/>
                    </a:cubicBezTo>
                    <a:cubicBezTo>
                      <a:pt x="136" y="185"/>
                      <a:pt x="153" y="189"/>
                      <a:pt x="176" y="173"/>
                    </a:cubicBezTo>
                    <a:cubicBezTo>
                      <a:pt x="213" y="149"/>
                      <a:pt x="191" y="116"/>
                      <a:pt x="191" y="116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lnTo>
                      <a:pt x="150" y="55"/>
                    </a:lnTo>
                    <a:close/>
                  </a:path>
                </a:pathLst>
              </a:custGeom>
              <a:solidFill>
                <a:srgbClr val="4472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70" name="Freeform 40">
                <a:extLst>
                  <a:ext uri="{FF2B5EF4-FFF2-40B4-BE49-F238E27FC236}">
                    <a16:creationId xmlns:a16="http://schemas.microsoft.com/office/drawing/2014/main" id="{ED0B8B9F-4188-4408-80C6-5AA4792F0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2063" y="-752475"/>
                <a:ext cx="195263" cy="196850"/>
              </a:xfrm>
              <a:custGeom>
                <a:avLst/>
                <a:gdLst>
                  <a:gd name="T0" fmla="*/ 22 w 42"/>
                  <a:gd name="T1" fmla="*/ 19 h 42"/>
                  <a:gd name="T2" fmla="*/ 21 w 42"/>
                  <a:gd name="T3" fmla="*/ 19 h 42"/>
                  <a:gd name="T4" fmla="*/ 18 w 42"/>
                  <a:gd name="T5" fmla="*/ 32 h 42"/>
                  <a:gd name="T6" fmla="*/ 24 w 42"/>
                  <a:gd name="T7" fmla="*/ 41 h 42"/>
                  <a:gd name="T8" fmla="*/ 6 w 42"/>
                  <a:gd name="T9" fmla="*/ 33 h 42"/>
                  <a:gd name="T10" fmla="*/ 11 w 42"/>
                  <a:gd name="T11" fmla="*/ 6 h 42"/>
                  <a:gd name="T12" fmla="*/ 38 w 42"/>
                  <a:gd name="T13" fmla="*/ 11 h 42"/>
                  <a:gd name="T14" fmla="*/ 40 w 42"/>
                  <a:gd name="T15" fmla="*/ 29 h 42"/>
                  <a:gd name="T16" fmla="*/ 35 w 42"/>
                  <a:gd name="T17" fmla="*/ 21 h 42"/>
                  <a:gd name="T18" fmla="*/ 22 w 42"/>
                  <a:gd name="T19" fmla="*/ 1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22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17" y="22"/>
                      <a:pt x="15" y="28"/>
                      <a:pt x="18" y="3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17" y="42"/>
                      <a:pt x="10" y="39"/>
                      <a:pt x="6" y="33"/>
                    </a:cubicBezTo>
                    <a:cubicBezTo>
                      <a:pt x="0" y="24"/>
                      <a:pt x="2" y="12"/>
                      <a:pt x="11" y="6"/>
                    </a:cubicBezTo>
                    <a:cubicBezTo>
                      <a:pt x="20" y="0"/>
                      <a:pt x="32" y="3"/>
                      <a:pt x="38" y="11"/>
                    </a:cubicBezTo>
                    <a:cubicBezTo>
                      <a:pt x="41" y="17"/>
                      <a:pt x="42" y="23"/>
                      <a:pt x="40" y="2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7"/>
                      <a:pt x="26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71" name="Line 41">
                <a:extLst>
                  <a:ext uri="{FF2B5EF4-FFF2-40B4-BE49-F238E27FC236}">
                    <a16:creationId xmlns:a16="http://schemas.microsoft.com/office/drawing/2014/main" id="{B868816C-E787-439F-AC20-125C1F6C6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1263" y="-5461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72" name="Line 42">
                <a:extLst>
                  <a:ext uri="{FF2B5EF4-FFF2-40B4-BE49-F238E27FC236}">
                    <a16:creationId xmlns:a16="http://schemas.microsoft.com/office/drawing/2014/main" id="{3C2F8B5C-3088-4571-8EFD-C36750325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1263" y="-5461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</p:grp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8A55879E-5B7D-481A-9DF7-B7C62E87CC2D}"/>
              </a:ext>
            </a:extLst>
          </p:cNvPr>
          <p:cNvSpPr txBox="1"/>
          <p:nvPr/>
        </p:nvSpPr>
        <p:spPr>
          <a:xfrm>
            <a:off x="559955" y="2229049"/>
            <a:ext cx="171200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85783"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506020102020204" pitchFamily="34" charset="0"/>
              </a:rPr>
              <a:t>CLOUD ENABLING</a:t>
            </a:r>
          </a:p>
        </p:txBody>
      </p:sp>
      <p:grpSp>
        <p:nvGrpSpPr>
          <p:cNvPr id="74" name="Group 5">
            <a:extLst>
              <a:ext uri="{FF2B5EF4-FFF2-40B4-BE49-F238E27FC236}">
                <a16:creationId xmlns:a16="http://schemas.microsoft.com/office/drawing/2014/main" id="{3D900E5C-A5E1-4DE3-8165-F5A1D83B05CB}"/>
              </a:ext>
            </a:extLst>
          </p:cNvPr>
          <p:cNvGrpSpPr/>
          <p:nvPr/>
        </p:nvGrpSpPr>
        <p:grpSpPr>
          <a:xfrm>
            <a:off x="3190507" y="1333216"/>
            <a:ext cx="666789" cy="666788"/>
            <a:chOff x="2897141" y="1920025"/>
            <a:chExt cx="1073870" cy="1073870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7334811-8FD9-4CD2-86B8-A39E6A96EC5A}"/>
                </a:ext>
              </a:extLst>
            </p:cNvPr>
            <p:cNvSpPr/>
            <p:nvPr/>
          </p:nvSpPr>
          <p:spPr>
            <a:xfrm>
              <a:off x="2897141" y="1920025"/>
              <a:ext cx="1073870" cy="1073870"/>
            </a:xfrm>
            <a:prstGeom prst="ellipse">
              <a:avLst/>
            </a:prstGeom>
            <a:solidFill>
              <a:sysClr val="window" lastClr="FFFFFF">
                <a:alpha val="19000"/>
              </a:sysClr>
            </a:solidFill>
            <a:ln w="38100" cap="flat" cmpd="sng" algn="ctr">
              <a:solidFill>
                <a:srgbClr val="ED7D31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7000"/>
                </a:prstClr>
              </a:outerShdw>
            </a:effectLst>
          </p:spPr>
          <p:txBody>
            <a:bodyPr rtlCol="0" anchor="ctr"/>
            <a:lstStyle/>
            <a:p>
              <a:pPr algn="ctr" defTabSz="685783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76" name="Group 90">
              <a:extLst>
                <a:ext uri="{FF2B5EF4-FFF2-40B4-BE49-F238E27FC236}">
                  <a16:creationId xmlns:a16="http://schemas.microsoft.com/office/drawing/2014/main" id="{FDAF5F23-EE58-4FDD-9729-B794D228B3D3}"/>
                </a:ext>
              </a:extLst>
            </p:cNvPr>
            <p:cNvGrpSpPr/>
            <p:nvPr/>
          </p:nvGrpSpPr>
          <p:grpSpPr>
            <a:xfrm>
              <a:off x="3035988" y="2197313"/>
              <a:ext cx="796177" cy="519298"/>
              <a:chOff x="7699375" y="-668338"/>
              <a:chExt cx="1027113" cy="669926"/>
            </a:xfrm>
            <a:solidFill>
              <a:sysClr val="window" lastClr="FFFFFF"/>
            </a:solidFill>
          </p:grpSpPr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C65C1BEB-8842-464C-A36C-1FF4D86DC5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21713" y="-396875"/>
                <a:ext cx="104775" cy="109538"/>
              </a:xfrm>
              <a:custGeom>
                <a:avLst/>
                <a:gdLst>
                  <a:gd name="T0" fmla="*/ 34 w 66"/>
                  <a:gd name="T1" fmla="*/ 0 h 69"/>
                  <a:gd name="T2" fmla="*/ 25 w 66"/>
                  <a:gd name="T3" fmla="*/ 26 h 69"/>
                  <a:gd name="T4" fmla="*/ 0 w 66"/>
                  <a:gd name="T5" fmla="*/ 35 h 69"/>
                  <a:gd name="T6" fmla="*/ 25 w 66"/>
                  <a:gd name="T7" fmla="*/ 43 h 69"/>
                  <a:gd name="T8" fmla="*/ 34 w 66"/>
                  <a:gd name="T9" fmla="*/ 69 h 69"/>
                  <a:gd name="T10" fmla="*/ 40 w 66"/>
                  <a:gd name="T11" fmla="*/ 43 h 69"/>
                  <a:gd name="T12" fmla="*/ 66 w 66"/>
                  <a:gd name="T13" fmla="*/ 35 h 69"/>
                  <a:gd name="T14" fmla="*/ 40 w 66"/>
                  <a:gd name="T15" fmla="*/ 26 h 69"/>
                  <a:gd name="T16" fmla="*/ 34 w 66"/>
                  <a:gd name="T17" fmla="*/ 0 h 69"/>
                  <a:gd name="T18" fmla="*/ 34 w 66"/>
                  <a:gd name="T19" fmla="*/ 0 h 69"/>
                  <a:gd name="T20" fmla="*/ 34 w 66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9">
                    <a:moveTo>
                      <a:pt x="34" y="0"/>
                    </a:moveTo>
                    <a:lnTo>
                      <a:pt x="25" y="26"/>
                    </a:lnTo>
                    <a:lnTo>
                      <a:pt x="0" y="35"/>
                    </a:lnTo>
                    <a:lnTo>
                      <a:pt x="25" y="43"/>
                    </a:lnTo>
                    <a:lnTo>
                      <a:pt x="34" y="69"/>
                    </a:lnTo>
                    <a:lnTo>
                      <a:pt x="40" y="43"/>
                    </a:lnTo>
                    <a:lnTo>
                      <a:pt x="66" y="35"/>
                    </a:lnTo>
                    <a:lnTo>
                      <a:pt x="40" y="26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78" name="Freeform 21">
                <a:extLst>
                  <a:ext uri="{FF2B5EF4-FFF2-40B4-BE49-F238E27FC236}">
                    <a16:creationId xmlns:a16="http://schemas.microsoft.com/office/drawing/2014/main" id="{4106C663-72CC-4193-A0D6-7BE6CCCB89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21713" y="-396875"/>
                <a:ext cx="104775" cy="109538"/>
              </a:xfrm>
              <a:custGeom>
                <a:avLst/>
                <a:gdLst>
                  <a:gd name="T0" fmla="*/ 34 w 66"/>
                  <a:gd name="T1" fmla="*/ 0 h 69"/>
                  <a:gd name="T2" fmla="*/ 25 w 66"/>
                  <a:gd name="T3" fmla="*/ 26 h 69"/>
                  <a:gd name="T4" fmla="*/ 0 w 66"/>
                  <a:gd name="T5" fmla="*/ 35 h 69"/>
                  <a:gd name="T6" fmla="*/ 25 w 66"/>
                  <a:gd name="T7" fmla="*/ 43 h 69"/>
                  <a:gd name="T8" fmla="*/ 34 w 66"/>
                  <a:gd name="T9" fmla="*/ 69 h 69"/>
                  <a:gd name="T10" fmla="*/ 40 w 66"/>
                  <a:gd name="T11" fmla="*/ 43 h 69"/>
                  <a:gd name="T12" fmla="*/ 66 w 66"/>
                  <a:gd name="T13" fmla="*/ 35 h 69"/>
                  <a:gd name="T14" fmla="*/ 40 w 66"/>
                  <a:gd name="T15" fmla="*/ 26 h 69"/>
                  <a:gd name="T16" fmla="*/ 34 w 66"/>
                  <a:gd name="T17" fmla="*/ 0 h 69"/>
                  <a:gd name="T18" fmla="*/ 34 w 66"/>
                  <a:gd name="T19" fmla="*/ 0 h 69"/>
                  <a:gd name="T20" fmla="*/ 34 w 66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9">
                    <a:moveTo>
                      <a:pt x="34" y="0"/>
                    </a:moveTo>
                    <a:lnTo>
                      <a:pt x="25" y="26"/>
                    </a:lnTo>
                    <a:lnTo>
                      <a:pt x="0" y="35"/>
                    </a:lnTo>
                    <a:lnTo>
                      <a:pt x="25" y="43"/>
                    </a:lnTo>
                    <a:lnTo>
                      <a:pt x="34" y="69"/>
                    </a:lnTo>
                    <a:lnTo>
                      <a:pt x="40" y="43"/>
                    </a:lnTo>
                    <a:lnTo>
                      <a:pt x="66" y="35"/>
                    </a:lnTo>
                    <a:lnTo>
                      <a:pt x="40" y="26"/>
                    </a:lnTo>
                    <a:lnTo>
                      <a:pt x="34" y="0"/>
                    </a:lnTo>
                    <a:moveTo>
                      <a:pt x="34" y="0"/>
                    </a:moveTo>
                    <a:lnTo>
                      <a:pt x="34" y="0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79" name="Freeform 22">
                <a:extLst>
                  <a:ext uri="{FF2B5EF4-FFF2-40B4-BE49-F238E27FC236}">
                    <a16:creationId xmlns:a16="http://schemas.microsoft.com/office/drawing/2014/main" id="{646075C9-2325-4713-BE92-234BAD5415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1213" y="-531813"/>
                <a:ext cx="215900" cy="215900"/>
              </a:xfrm>
              <a:custGeom>
                <a:avLst/>
                <a:gdLst>
                  <a:gd name="T0" fmla="*/ 84 w 136"/>
                  <a:gd name="T1" fmla="*/ 52 h 136"/>
                  <a:gd name="T2" fmla="*/ 68 w 136"/>
                  <a:gd name="T3" fmla="*/ 0 h 136"/>
                  <a:gd name="T4" fmla="*/ 53 w 136"/>
                  <a:gd name="T5" fmla="*/ 52 h 136"/>
                  <a:gd name="T6" fmla="*/ 0 w 136"/>
                  <a:gd name="T7" fmla="*/ 69 h 136"/>
                  <a:gd name="T8" fmla="*/ 53 w 136"/>
                  <a:gd name="T9" fmla="*/ 84 h 136"/>
                  <a:gd name="T10" fmla="*/ 68 w 136"/>
                  <a:gd name="T11" fmla="*/ 136 h 136"/>
                  <a:gd name="T12" fmla="*/ 84 w 136"/>
                  <a:gd name="T13" fmla="*/ 84 h 136"/>
                  <a:gd name="T14" fmla="*/ 136 w 136"/>
                  <a:gd name="T15" fmla="*/ 69 h 136"/>
                  <a:gd name="T16" fmla="*/ 84 w 136"/>
                  <a:gd name="T17" fmla="*/ 52 h 136"/>
                  <a:gd name="T18" fmla="*/ 84 w 136"/>
                  <a:gd name="T19" fmla="*/ 52 h 136"/>
                  <a:gd name="T20" fmla="*/ 84 w 136"/>
                  <a:gd name="T21" fmla="*/ 5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6" h="136">
                    <a:moveTo>
                      <a:pt x="84" y="52"/>
                    </a:moveTo>
                    <a:lnTo>
                      <a:pt x="68" y="0"/>
                    </a:lnTo>
                    <a:lnTo>
                      <a:pt x="53" y="52"/>
                    </a:lnTo>
                    <a:lnTo>
                      <a:pt x="0" y="69"/>
                    </a:lnTo>
                    <a:lnTo>
                      <a:pt x="53" y="84"/>
                    </a:lnTo>
                    <a:lnTo>
                      <a:pt x="68" y="136"/>
                    </a:lnTo>
                    <a:lnTo>
                      <a:pt x="84" y="84"/>
                    </a:lnTo>
                    <a:lnTo>
                      <a:pt x="136" y="69"/>
                    </a:lnTo>
                    <a:lnTo>
                      <a:pt x="84" y="52"/>
                    </a:lnTo>
                    <a:close/>
                    <a:moveTo>
                      <a:pt x="84" y="52"/>
                    </a:moveTo>
                    <a:lnTo>
                      <a:pt x="8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0" name="Freeform 23">
                <a:extLst>
                  <a:ext uri="{FF2B5EF4-FFF2-40B4-BE49-F238E27FC236}">
                    <a16:creationId xmlns:a16="http://schemas.microsoft.com/office/drawing/2014/main" id="{EA1E14C9-8E9A-4E5D-80BC-71ADB858FA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1213" y="-531813"/>
                <a:ext cx="215900" cy="215900"/>
              </a:xfrm>
              <a:custGeom>
                <a:avLst/>
                <a:gdLst>
                  <a:gd name="T0" fmla="*/ 84 w 136"/>
                  <a:gd name="T1" fmla="*/ 52 h 136"/>
                  <a:gd name="T2" fmla="*/ 68 w 136"/>
                  <a:gd name="T3" fmla="*/ 0 h 136"/>
                  <a:gd name="T4" fmla="*/ 53 w 136"/>
                  <a:gd name="T5" fmla="*/ 52 h 136"/>
                  <a:gd name="T6" fmla="*/ 0 w 136"/>
                  <a:gd name="T7" fmla="*/ 69 h 136"/>
                  <a:gd name="T8" fmla="*/ 53 w 136"/>
                  <a:gd name="T9" fmla="*/ 84 h 136"/>
                  <a:gd name="T10" fmla="*/ 68 w 136"/>
                  <a:gd name="T11" fmla="*/ 136 h 136"/>
                  <a:gd name="T12" fmla="*/ 84 w 136"/>
                  <a:gd name="T13" fmla="*/ 84 h 136"/>
                  <a:gd name="T14" fmla="*/ 136 w 136"/>
                  <a:gd name="T15" fmla="*/ 69 h 136"/>
                  <a:gd name="T16" fmla="*/ 84 w 136"/>
                  <a:gd name="T17" fmla="*/ 52 h 136"/>
                  <a:gd name="T18" fmla="*/ 84 w 136"/>
                  <a:gd name="T19" fmla="*/ 52 h 136"/>
                  <a:gd name="T20" fmla="*/ 84 w 136"/>
                  <a:gd name="T21" fmla="*/ 5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6" h="136">
                    <a:moveTo>
                      <a:pt x="84" y="52"/>
                    </a:moveTo>
                    <a:lnTo>
                      <a:pt x="68" y="0"/>
                    </a:lnTo>
                    <a:lnTo>
                      <a:pt x="53" y="52"/>
                    </a:lnTo>
                    <a:lnTo>
                      <a:pt x="0" y="69"/>
                    </a:lnTo>
                    <a:lnTo>
                      <a:pt x="53" y="84"/>
                    </a:lnTo>
                    <a:lnTo>
                      <a:pt x="68" y="136"/>
                    </a:lnTo>
                    <a:lnTo>
                      <a:pt x="84" y="84"/>
                    </a:lnTo>
                    <a:lnTo>
                      <a:pt x="136" y="69"/>
                    </a:lnTo>
                    <a:lnTo>
                      <a:pt x="84" y="52"/>
                    </a:lnTo>
                    <a:moveTo>
                      <a:pt x="84" y="52"/>
                    </a:moveTo>
                    <a:lnTo>
                      <a:pt x="84" y="52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1" name="Freeform 24">
                <a:extLst>
                  <a:ext uri="{FF2B5EF4-FFF2-40B4-BE49-F238E27FC236}">
                    <a16:creationId xmlns:a16="http://schemas.microsoft.com/office/drawing/2014/main" id="{8F2F4947-A7FB-45B3-B582-19E9981341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80375" y="-668338"/>
                <a:ext cx="107950" cy="107950"/>
              </a:xfrm>
              <a:custGeom>
                <a:avLst/>
                <a:gdLst>
                  <a:gd name="T0" fmla="*/ 26 w 68"/>
                  <a:gd name="T1" fmla="*/ 42 h 68"/>
                  <a:gd name="T2" fmla="*/ 34 w 68"/>
                  <a:gd name="T3" fmla="*/ 68 h 68"/>
                  <a:gd name="T4" fmla="*/ 42 w 68"/>
                  <a:gd name="T5" fmla="*/ 42 h 68"/>
                  <a:gd name="T6" fmla="*/ 68 w 68"/>
                  <a:gd name="T7" fmla="*/ 34 h 68"/>
                  <a:gd name="T8" fmla="*/ 42 w 68"/>
                  <a:gd name="T9" fmla="*/ 26 h 68"/>
                  <a:gd name="T10" fmla="*/ 34 w 68"/>
                  <a:gd name="T11" fmla="*/ 0 h 68"/>
                  <a:gd name="T12" fmla="*/ 26 w 68"/>
                  <a:gd name="T13" fmla="*/ 26 h 68"/>
                  <a:gd name="T14" fmla="*/ 0 w 68"/>
                  <a:gd name="T15" fmla="*/ 34 h 68"/>
                  <a:gd name="T16" fmla="*/ 26 w 68"/>
                  <a:gd name="T17" fmla="*/ 42 h 68"/>
                  <a:gd name="T18" fmla="*/ 26 w 68"/>
                  <a:gd name="T19" fmla="*/ 42 h 68"/>
                  <a:gd name="T20" fmla="*/ 26 w 68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8">
                    <a:moveTo>
                      <a:pt x="26" y="42"/>
                    </a:moveTo>
                    <a:lnTo>
                      <a:pt x="34" y="68"/>
                    </a:lnTo>
                    <a:lnTo>
                      <a:pt x="42" y="42"/>
                    </a:lnTo>
                    <a:lnTo>
                      <a:pt x="68" y="34"/>
                    </a:lnTo>
                    <a:lnTo>
                      <a:pt x="42" y="26"/>
                    </a:lnTo>
                    <a:lnTo>
                      <a:pt x="34" y="0"/>
                    </a:lnTo>
                    <a:lnTo>
                      <a:pt x="26" y="26"/>
                    </a:lnTo>
                    <a:lnTo>
                      <a:pt x="0" y="34"/>
                    </a:lnTo>
                    <a:lnTo>
                      <a:pt x="26" y="42"/>
                    </a:lnTo>
                    <a:close/>
                    <a:moveTo>
                      <a:pt x="26" y="42"/>
                    </a:moveTo>
                    <a:lnTo>
                      <a:pt x="26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2" name="Freeform 25">
                <a:extLst>
                  <a:ext uri="{FF2B5EF4-FFF2-40B4-BE49-F238E27FC236}">
                    <a16:creationId xmlns:a16="http://schemas.microsoft.com/office/drawing/2014/main" id="{D83711C6-C3F3-40E9-9892-0AC6F6D217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80375" y="-668338"/>
                <a:ext cx="107950" cy="107950"/>
              </a:xfrm>
              <a:custGeom>
                <a:avLst/>
                <a:gdLst>
                  <a:gd name="T0" fmla="*/ 26 w 68"/>
                  <a:gd name="T1" fmla="*/ 42 h 68"/>
                  <a:gd name="T2" fmla="*/ 34 w 68"/>
                  <a:gd name="T3" fmla="*/ 68 h 68"/>
                  <a:gd name="T4" fmla="*/ 42 w 68"/>
                  <a:gd name="T5" fmla="*/ 42 h 68"/>
                  <a:gd name="T6" fmla="*/ 68 w 68"/>
                  <a:gd name="T7" fmla="*/ 34 h 68"/>
                  <a:gd name="T8" fmla="*/ 42 w 68"/>
                  <a:gd name="T9" fmla="*/ 26 h 68"/>
                  <a:gd name="T10" fmla="*/ 34 w 68"/>
                  <a:gd name="T11" fmla="*/ 0 h 68"/>
                  <a:gd name="T12" fmla="*/ 26 w 68"/>
                  <a:gd name="T13" fmla="*/ 26 h 68"/>
                  <a:gd name="T14" fmla="*/ 0 w 68"/>
                  <a:gd name="T15" fmla="*/ 34 h 68"/>
                  <a:gd name="T16" fmla="*/ 26 w 68"/>
                  <a:gd name="T17" fmla="*/ 42 h 68"/>
                  <a:gd name="T18" fmla="*/ 26 w 68"/>
                  <a:gd name="T19" fmla="*/ 42 h 68"/>
                  <a:gd name="T20" fmla="*/ 26 w 68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8">
                    <a:moveTo>
                      <a:pt x="26" y="42"/>
                    </a:moveTo>
                    <a:lnTo>
                      <a:pt x="34" y="68"/>
                    </a:lnTo>
                    <a:lnTo>
                      <a:pt x="42" y="42"/>
                    </a:lnTo>
                    <a:lnTo>
                      <a:pt x="68" y="34"/>
                    </a:lnTo>
                    <a:lnTo>
                      <a:pt x="42" y="26"/>
                    </a:lnTo>
                    <a:lnTo>
                      <a:pt x="34" y="0"/>
                    </a:lnTo>
                    <a:lnTo>
                      <a:pt x="26" y="26"/>
                    </a:lnTo>
                    <a:lnTo>
                      <a:pt x="0" y="34"/>
                    </a:lnTo>
                    <a:lnTo>
                      <a:pt x="26" y="42"/>
                    </a:lnTo>
                    <a:moveTo>
                      <a:pt x="26" y="42"/>
                    </a:moveTo>
                    <a:lnTo>
                      <a:pt x="26" y="42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3" name="Freeform 26">
                <a:extLst>
                  <a:ext uri="{FF2B5EF4-FFF2-40B4-BE49-F238E27FC236}">
                    <a16:creationId xmlns:a16="http://schemas.microsoft.com/office/drawing/2014/main" id="{85B81EC1-6648-451B-8EBA-2FAD0B4CF0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250" y="-396875"/>
                <a:ext cx="107950" cy="109538"/>
              </a:xfrm>
              <a:custGeom>
                <a:avLst/>
                <a:gdLst>
                  <a:gd name="T0" fmla="*/ 34 w 68"/>
                  <a:gd name="T1" fmla="*/ 0 h 69"/>
                  <a:gd name="T2" fmla="*/ 26 w 68"/>
                  <a:gd name="T3" fmla="*/ 26 h 69"/>
                  <a:gd name="T4" fmla="*/ 0 w 68"/>
                  <a:gd name="T5" fmla="*/ 35 h 69"/>
                  <a:gd name="T6" fmla="*/ 26 w 68"/>
                  <a:gd name="T7" fmla="*/ 43 h 69"/>
                  <a:gd name="T8" fmla="*/ 34 w 68"/>
                  <a:gd name="T9" fmla="*/ 69 h 69"/>
                  <a:gd name="T10" fmla="*/ 42 w 68"/>
                  <a:gd name="T11" fmla="*/ 43 h 69"/>
                  <a:gd name="T12" fmla="*/ 68 w 68"/>
                  <a:gd name="T13" fmla="*/ 35 h 69"/>
                  <a:gd name="T14" fmla="*/ 42 w 68"/>
                  <a:gd name="T15" fmla="*/ 26 h 69"/>
                  <a:gd name="T16" fmla="*/ 34 w 68"/>
                  <a:gd name="T17" fmla="*/ 0 h 69"/>
                  <a:gd name="T18" fmla="*/ 34 w 68"/>
                  <a:gd name="T19" fmla="*/ 0 h 69"/>
                  <a:gd name="T20" fmla="*/ 34 w 68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lnTo>
                      <a:pt x="26" y="26"/>
                    </a:lnTo>
                    <a:lnTo>
                      <a:pt x="0" y="35"/>
                    </a:lnTo>
                    <a:lnTo>
                      <a:pt x="26" y="43"/>
                    </a:lnTo>
                    <a:lnTo>
                      <a:pt x="34" y="69"/>
                    </a:lnTo>
                    <a:lnTo>
                      <a:pt x="42" y="43"/>
                    </a:lnTo>
                    <a:lnTo>
                      <a:pt x="68" y="35"/>
                    </a:lnTo>
                    <a:lnTo>
                      <a:pt x="42" y="26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4" name="Freeform 27">
                <a:extLst>
                  <a:ext uri="{FF2B5EF4-FFF2-40B4-BE49-F238E27FC236}">
                    <a16:creationId xmlns:a16="http://schemas.microsoft.com/office/drawing/2014/main" id="{7113C99A-88A7-44A5-8093-AFE342CB5B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250" y="-396875"/>
                <a:ext cx="107950" cy="109538"/>
              </a:xfrm>
              <a:custGeom>
                <a:avLst/>
                <a:gdLst>
                  <a:gd name="T0" fmla="*/ 34 w 68"/>
                  <a:gd name="T1" fmla="*/ 0 h 69"/>
                  <a:gd name="T2" fmla="*/ 26 w 68"/>
                  <a:gd name="T3" fmla="*/ 26 h 69"/>
                  <a:gd name="T4" fmla="*/ 0 w 68"/>
                  <a:gd name="T5" fmla="*/ 35 h 69"/>
                  <a:gd name="T6" fmla="*/ 26 w 68"/>
                  <a:gd name="T7" fmla="*/ 43 h 69"/>
                  <a:gd name="T8" fmla="*/ 34 w 68"/>
                  <a:gd name="T9" fmla="*/ 69 h 69"/>
                  <a:gd name="T10" fmla="*/ 42 w 68"/>
                  <a:gd name="T11" fmla="*/ 43 h 69"/>
                  <a:gd name="T12" fmla="*/ 68 w 68"/>
                  <a:gd name="T13" fmla="*/ 35 h 69"/>
                  <a:gd name="T14" fmla="*/ 42 w 68"/>
                  <a:gd name="T15" fmla="*/ 26 h 69"/>
                  <a:gd name="T16" fmla="*/ 34 w 68"/>
                  <a:gd name="T17" fmla="*/ 0 h 69"/>
                  <a:gd name="T18" fmla="*/ 34 w 68"/>
                  <a:gd name="T19" fmla="*/ 0 h 69"/>
                  <a:gd name="T20" fmla="*/ 34 w 68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lnTo>
                      <a:pt x="26" y="26"/>
                    </a:lnTo>
                    <a:lnTo>
                      <a:pt x="0" y="35"/>
                    </a:lnTo>
                    <a:lnTo>
                      <a:pt x="26" y="43"/>
                    </a:lnTo>
                    <a:lnTo>
                      <a:pt x="34" y="69"/>
                    </a:lnTo>
                    <a:lnTo>
                      <a:pt x="42" y="43"/>
                    </a:lnTo>
                    <a:lnTo>
                      <a:pt x="68" y="35"/>
                    </a:lnTo>
                    <a:lnTo>
                      <a:pt x="42" y="26"/>
                    </a:lnTo>
                    <a:lnTo>
                      <a:pt x="34" y="0"/>
                    </a:lnTo>
                    <a:moveTo>
                      <a:pt x="34" y="0"/>
                    </a:moveTo>
                    <a:lnTo>
                      <a:pt x="34" y="0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8C7DD9EC-F21D-4ECF-9530-0C4B462895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67663" y="-450850"/>
                <a:ext cx="107950" cy="109538"/>
              </a:xfrm>
              <a:custGeom>
                <a:avLst/>
                <a:gdLst>
                  <a:gd name="T0" fmla="*/ 34 w 68"/>
                  <a:gd name="T1" fmla="*/ 0 h 69"/>
                  <a:gd name="T2" fmla="*/ 26 w 68"/>
                  <a:gd name="T3" fmla="*/ 26 h 69"/>
                  <a:gd name="T4" fmla="*/ 0 w 68"/>
                  <a:gd name="T5" fmla="*/ 34 h 69"/>
                  <a:gd name="T6" fmla="*/ 26 w 68"/>
                  <a:gd name="T7" fmla="*/ 42 h 69"/>
                  <a:gd name="T8" fmla="*/ 34 w 68"/>
                  <a:gd name="T9" fmla="*/ 69 h 69"/>
                  <a:gd name="T10" fmla="*/ 42 w 68"/>
                  <a:gd name="T11" fmla="*/ 42 h 69"/>
                  <a:gd name="T12" fmla="*/ 68 w 68"/>
                  <a:gd name="T13" fmla="*/ 34 h 69"/>
                  <a:gd name="T14" fmla="*/ 42 w 68"/>
                  <a:gd name="T15" fmla="*/ 26 h 69"/>
                  <a:gd name="T16" fmla="*/ 34 w 68"/>
                  <a:gd name="T17" fmla="*/ 0 h 69"/>
                  <a:gd name="T18" fmla="*/ 34 w 68"/>
                  <a:gd name="T19" fmla="*/ 0 h 69"/>
                  <a:gd name="T20" fmla="*/ 34 w 68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lnTo>
                      <a:pt x="26" y="26"/>
                    </a:lnTo>
                    <a:lnTo>
                      <a:pt x="0" y="34"/>
                    </a:lnTo>
                    <a:lnTo>
                      <a:pt x="26" y="42"/>
                    </a:lnTo>
                    <a:lnTo>
                      <a:pt x="34" y="69"/>
                    </a:lnTo>
                    <a:lnTo>
                      <a:pt x="42" y="42"/>
                    </a:lnTo>
                    <a:lnTo>
                      <a:pt x="68" y="34"/>
                    </a:lnTo>
                    <a:lnTo>
                      <a:pt x="42" y="26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6" name="Freeform 29">
                <a:extLst>
                  <a:ext uri="{FF2B5EF4-FFF2-40B4-BE49-F238E27FC236}">
                    <a16:creationId xmlns:a16="http://schemas.microsoft.com/office/drawing/2014/main" id="{FF4D3D55-3AA2-45E2-8A83-56BE0AD953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67663" y="-450850"/>
                <a:ext cx="107950" cy="109538"/>
              </a:xfrm>
              <a:custGeom>
                <a:avLst/>
                <a:gdLst>
                  <a:gd name="T0" fmla="*/ 34 w 68"/>
                  <a:gd name="T1" fmla="*/ 0 h 69"/>
                  <a:gd name="T2" fmla="*/ 26 w 68"/>
                  <a:gd name="T3" fmla="*/ 26 h 69"/>
                  <a:gd name="T4" fmla="*/ 0 w 68"/>
                  <a:gd name="T5" fmla="*/ 34 h 69"/>
                  <a:gd name="T6" fmla="*/ 26 w 68"/>
                  <a:gd name="T7" fmla="*/ 42 h 69"/>
                  <a:gd name="T8" fmla="*/ 34 w 68"/>
                  <a:gd name="T9" fmla="*/ 69 h 69"/>
                  <a:gd name="T10" fmla="*/ 42 w 68"/>
                  <a:gd name="T11" fmla="*/ 42 h 69"/>
                  <a:gd name="T12" fmla="*/ 68 w 68"/>
                  <a:gd name="T13" fmla="*/ 34 h 69"/>
                  <a:gd name="T14" fmla="*/ 42 w 68"/>
                  <a:gd name="T15" fmla="*/ 26 h 69"/>
                  <a:gd name="T16" fmla="*/ 34 w 68"/>
                  <a:gd name="T17" fmla="*/ 0 h 69"/>
                  <a:gd name="T18" fmla="*/ 34 w 68"/>
                  <a:gd name="T19" fmla="*/ 0 h 69"/>
                  <a:gd name="T20" fmla="*/ 34 w 68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lnTo>
                      <a:pt x="26" y="26"/>
                    </a:lnTo>
                    <a:lnTo>
                      <a:pt x="0" y="34"/>
                    </a:lnTo>
                    <a:lnTo>
                      <a:pt x="26" y="42"/>
                    </a:lnTo>
                    <a:lnTo>
                      <a:pt x="34" y="69"/>
                    </a:lnTo>
                    <a:lnTo>
                      <a:pt x="42" y="42"/>
                    </a:lnTo>
                    <a:lnTo>
                      <a:pt x="68" y="34"/>
                    </a:lnTo>
                    <a:lnTo>
                      <a:pt x="42" y="26"/>
                    </a:lnTo>
                    <a:lnTo>
                      <a:pt x="34" y="0"/>
                    </a:lnTo>
                    <a:moveTo>
                      <a:pt x="34" y="0"/>
                    </a:moveTo>
                    <a:lnTo>
                      <a:pt x="34" y="0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7" name="Freeform 30">
                <a:extLst>
                  <a:ext uri="{FF2B5EF4-FFF2-40B4-BE49-F238E27FC236}">
                    <a16:creationId xmlns:a16="http://schemas.microsoft.com/office/drawing/2014/main" id="{5AE26781-5C8D-4BEB-8407-8450565994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8750" y="-585788"/>
                <a:ext cx="217488" cy="215900"/>
              </a:xfrm>
              <a:custGeom>
                <a:avLst/>
                <a:gdLst>
                  <a:gd name="T0" fmla="*/ 84 w 137"/>
                  <a:gd name="T1" fmla="*/ 52 h 136"/>
                  <a:gd name="T2" fmla="*/ 69 w 137"/>
                  <a:gd name="T3" fmla="*/ 0 h 136"/>
                  <a:gd name="T4" fmla="*/ 52 w 137"/>
                  <a:gd name="T5" fmla="*/ 52 h 136"/>
                  <a:gd name="T6" fmla="*/ 0 w 137"/>
                  <a:gd name="T7" fmla="*/ 68 h 136"/>
                  <a:gd name="T8" fmla="*/ 52 w 137"/>
                  <a:gd name="T9" fmla="*/ 84 h 136"/>
                  <a:gd name="T10" fmla="*/ 69 w 137"/>
                  <a:gd name="T11" fmla="*/ 136 h 136"/>
                  <a:gd name="T12" fmla="*/ 84 w 137"/>
                  <a:gd name="T13" fmla="*/ 84 h 136"/>
                  <a:gd name="T14" fmla="*/ 137 w 137"/>
                  <a:gd name="T15" fmla="*/ 68 h 136"/>
                  <a:gd name="T16" fmla="*/ 84 w 137"/>
                  <a:gd name="T17" fmla="*/ 52 h 136"/>
                  <a:gd name="T18" fmla="*/ 84 w 137"/>
                  <a:gd name="T19" fmla="*/ 52 h 136"/>
                  <a:gd name="T20" fmla="*/ 84 w 137"/>
                  <a:gd name="T21" fmla="*/ 5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7" h="136">
                    <a:moveTo>
                      <a:pt x="84" y="52"/>
                    </a:moveTo>
                    <a:lnTo>
                      <a:pt x="69" y="0"/>
                    </a:lnTo>
                    <a:lnTo>
                      <a:pt x="52" y="52"/>
                    </a:lnTo>
                    <a:lnTo>
                      <a:pt x="0" y="68"/>
                    </a:lnTo>
                    <a:lnTo>
                      <a:pt x="52" y="84"/>
                    </a:lnTo>
                    <a:lnTo>
                      <a:pt x="69" y="136"/>
                    </a:lnTo>
                    <a:lnTo>
                      <a:pt x="84" y="84"/>
                    </a:lnTo>
                    <a:lnTo>
                      <a:pt x="137" y="68"/>
                    </a:lnTo>
                    <a:lnTo>
                      <a:pt x="84" y="52"/>
                    </a:lnTo>
                    <a:close/>
                    <a:moveTo>
                      <a:pt x="84" y="52"/>
                    </a:moveTo>
                    <a:lnTo>
                      <a:pt x="8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8" name="Freeform 31">
                <a:extLst>
                  <a:ext uri="{FF2B5EF4-FFF2-40B4-BE49-F238E27FC236}">
                    <a16:creationId xmlns:a16="http://schemas.microsoft.com/office/drawing/2014/main" id="{EE4157A2-6BBE-4869-AC99-74751AA6A5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8750" y="-585788"/>
                <a:ext cx="217488" cy="215900"/>
              </a:xfrm>
              <a:custGeom>
                <a:avLst/>
                <a:gdLst>
                  <a:gd name="T0" fmla="*/ 84 w 137"/>
                  <a:gd name="T1" fmla="*/ 52 h 136"/>
                  <a:gd name="T2" fmla="*/ 69 w 137"/>
                  <a:gd name="T3" fmla="*/ 0 h 136"/>
                  <a:gd name="T4" fmla="*/ 52 w 137"/>
                  <a:gd name="T5" fmla="*/ 52 h 136"/>
                  <a:gd name="T6" fmla="*/ 0 w 137"/>
                  <a:gd name="T7" fmla="*/ 68 h 136"/>
                  <a:gd name="T8" fmla="*/ 52 w 137"/>
                  <a:gd name="T9" fmla="*/ 84 h 136"/>
                  <a:gd name="T10" fmla="*/ 69 w 137"/>
                  <a:gd name="T11" fmla="*/ 136 h 136"/>
                  <a:gd name="T12" fmla="*/ 84 w 137"/>
                  <a:gd name="T13" fmla="*/ 84 h 136"/>
                  <a:gd name="T14" fmla="*/ 137 w 137"/>
                  <a:gd name="T15" fmla="*/ 68 h 136"/>
                  <a:gd name="T16" fmla="*/ 84 w 137"/>
                  <a:gd name="T17" fmla="*/ 52 h 136"/>
                  <a:gd name="T18" fmla="*/ 84 w 137"/>
                  <a:gd name="T19" fmla="*/ 52 h 136"/>
                  <a:gd name="T20" fmla="*/ 84 w 137"/>
                  <a:gd name="T21" fmla="*/ 5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7" h="136">
                    <a:moveTo>
                      <a:pt x="84" y="52"/>
                    </a:moveTo>
                    <a:lnTo>
                      <a:pt x="69" y="0"/>
                    </a:lnTo>
                    <a:lnTo>
                      <a:pt x="52" y="52"/>
                    </a:lnTo>
                    <a:lnTo>
                      <a:pt x="0" y="68"/>
                    </a:lnTo>
                    <a:lnTo>
                      <a:pt x="52" y="84"/>
                    </a:lnTo>
                    <a:lnTo>
                      <a:pt x="69" y="136"/>
                    </a:lnTo>
                    <a:lnTo>
                      <a:pt x="84" y="84"/>
                    </a:lnTo>
                    <a:lnTo>
                      <a:pt x="137" y="68"/>
                    </a:lnTo>
                    <a:lnTo>
                      <a:pt x="84" y="52"/>
                    </a:lnTo>
                    <a:moveTo>
                      <a:pt x="84" y="52"/>
                    </a:moveTo>
                    <a:lnTo>
                      <a:pt x="84" y="52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89" name="Freeform 32">
                <a:extLst>
                  <a:ext uri="{FF2B5EF4-FFF2-40B4-BE49-F238E27FC236}">
                    <a16:creationId xmlns:a16="http://schemas.microsoft.com/office/drawing/2014/main" id="{6E422D1C-29A0-4F0C-8507-222975E5F1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99375" y="-450850"/>
                <a:ext cx="106363" cy="109538"/>
              </a:xfrm>
              <a:custGeom>
                <a:avLst/>
                <a:gdLst>
                  <a:gd name="T0" fmla="*/ 33 w 67"/>
                  <a:gd name="T1" fmla="*/ 0 h 69"/>
                  <a:gd name="T2" fmla="*/ 26 w 67"/>
                  <a:gd name="T3" fmla="*/ 26 h 69"/>
                  <a:gd name="T4" fmla="*/ 0 w 67"/>
                  <a:gd name="T5" fmla="*/ 34 h 69"/>
                  <a:gd name="T6" fmla="*/ 26 w 67"/>
                  <a:gd name="T7" fmla="*/ 42 h 69"/>
                  <a:gd name="T8" fmla="*/ 33 w 67"/>
                  <a:gd name="T9" fmla="*/ 69 h 69"/>
                  <a:gd name="T10" fmla="*/ 41 w 67"/>
                  <a:gd name="T11" fmla="*/ 42 h 69"/>
                  <a:gd name="T12" fmla="*/ 67 w 67"/>
                  <a:gd name="T13" fmla="*/ 34 h 69"/>
                  <a:gd name="T14" fmla="*/ 41 w 67"/>
                  <a:gd name="T15" fmla="*/ 26 h 69"/>
                  <a:gd name="T16" fmla="*/ 33 w 67"/>
                  <a:gd name="T17" fmla="*/ 0 h 69"/>
                  <a:gd name="T18" fmla="*/ 33 w 67"/>
                  <a:gd name="T19" fmla="*/ 0 h 69"/>
                  <a:gd name="T20" fmla="*/ 33 w 67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69">
                    <a:moveTo>
                      <a:pt x="33" y="0"/>
                    </a:moveTo>
                    <a:lnTo>
                      <a:pt x="26" y="26"/>
                    </a:lnTo>
                    <a:lnTo>
                      <a:pt x="0" y="34"/>
                    </a:lnTo>
                    <a:lnTo>
                      <a:pt x="26" y="42"/>
                    </a:lnTo>
                    <a:lnTo>
                      <a:pt x="33" y="69"/>
                    </a:lnTo>
                    <a:lnTo>
                      <a:pt x="41" y="42"/>
                    </a:lnTo>
                    <a:lnTo>
                      <a:pt x="67" y="34"/>
                    </a:lnTo>
                    <a:lnTo>
                      <a:pt x="41" y="26"/>
                    </a:lnTo>
                    <a:lnTo>
                      <a:pt x="33" y="0"/>
                    </a:lnTo>
                    <a:close/>
                    <a:moveTo>
                      <a:pt x="33" y="0"/>
                    </a:move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90" name="Freeform 33">
                <a:extLst>
                  <a:ext uri="{FF2B5EF4-FFF2-40B4-BE49-F238E27FC236}">
                    <a16:creationId xmlns:a16="http://schemas.microsoft.com/office/drawing/2014/main" id="{B8152C32-4C62-476C-B433-08C45EE2A2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99375" y="-450850"/>
                <a:ext cx="106363" cy="109538"/>
              </a:xfrm>
              <a:custGeom>
                <a:avLst/>
                <a:gdLst>
                  <a:gd name="T0" fmla="*/ 33 w 67"/>
                  <a:gd name="T1" fmla="*/ 0 h 69"/>
                  <a:gd name="T2" fmla="*/ 26 w 67"/>
                  <a:gd name="T3" fmla="*/ 26 h 69"/>
                  <a:gd name="T4" fmla="*/ 0 w 67"/>
                  <a:gd name="T5" fmla="*/ 34 h 69"/>
                  <a:gd name="T6" fmla="*/ 26 w 67"/>
                  <a:gd name="T7" fmla="*/ 42 h 69"/>
                  <a:gd name="T8" fmla="*/ 33 w 67"/>
                  <a:gd name="T9" fmla="*/ 69 h 69"/>
                  <a:gd name="T10" fmla="*/ 41 w 67"/>
                  <a:gd name="T11" fmla="*/ 42 h 69"/>
                  <a:gd name="T12" fmla="*/ 67 w 67"/>
                  <a:gd name="T13" fmla="*/ 34 h 69"/>
                  <a:gd name="T14" fmla="*/ 41 w 67"/>
                  <a:gd name="T15" fmla="*/ 26 h 69"/>
                  <a:gd name="T16" fmla="*/ 33 w 67"/>
                  <a:gd name="T17" fmla="*/ 0 h 69"/>
                  <a:gd name="T18" fmla="*/ 33 w 67"/>
                  <a:gd name="T19" fmla="*/ 0 h 69"/>
                  <a:gd name="T20" fmla="*/ 33 w 67"/>
                  <a:gd name="T2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69">
                    <a:moveTo>
                      <a:pt x="33" y="0"/>
                    </a:moveTo>
                    <a:lnTo>
                      <a:pt x="26" y="26"/>
                    </a:lnTo>
                    <a:lnTo>
                      <a:pt x="0" y="34"/>
                    </a:lnTo>
                    <a:lnTo>
                      <a:pt x="26" y="42"/>
                    </a:lnTo>
                    <a:lnTo>
                      <a:pt x="33" y="69"/>
                    </a:lnTo>
                    <a:lnTo>
                      <a:pt x="41" y="42"/>
                    </a:lnTo>
                    <a:lnTo>
                      <a:pt x="67" y="34"/>
                    </a:lnTo>
                    <a:lnTo>
                      <a:pt x="41" y="26"/>
                    </a:lnTo>
                    <a:lnTo>
                      <a:pt x="33" y="0"/>
                    </a:lnTo>
                    <a:moveTo>
                      <a:pt x="33" y="0"/>
                    </a:moveTo>
                    <a:lnTo>
                      <a:pt x="33" y="0"/>
                    </a:ln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91" name="Freeform 34">
                <a:extLst>
                  <a:ext uri="{FF2B5EF4-FFF2-40B4-BE49-F238E27FC236}">
                    <a16:creationId xmlns:a16="http://schemas.microsoft.com/office/drawing/2014/main" id="{6B9D5067-9C5E-45FE-9B66-B21F2F24A4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23200" y="-422275"/>
                <a:ext cx="622300" cy="423863"/>
              </a:xfrm>
              <a:custGeom>
                <a:avLst/>
                <a:gdLst>
                  <a:gd name="T0" fmla="*/ 288 w 288"/>
                  <a:gd name="T1" fmla="*/ 138 h 195"/>
                  <a:gd name="T2" fmla="*/ 232 w 288"/>
                  <a:gd name="T3" fmla="*/ 195 h 195"/>
                  <a:gd name="T4" fmla="*/ 57 w 288"/>
                  <a:gd name="T5" fmla="*/ 195 h 195"/>
                  <a:gd name="T6" fmla="*/ 0 w 288"/>
                  <a:gd name="T7" fmla="*/ 138 h 195"/>
                  <a:gd name="T8" fmla="*/ 48 w 288"/>
                  <a:gd name="T9" fmla="*/ 82 h 195"/>
                  <a:gd name="T10" fmla="*/ 47 w 288"/>
                  <a:gd name="T11" fmla="*/ 75 h 195"/>
                  <a:gd name="T12" fmla="*/ 83 w 288"/>
                  <a:gd name="T13" fmla="*/ 39 h 195"/>
                  <a:gd name="T14" fmla="*/ 106 w 288"/>
                  <a:gd name="T15" fmla="*/ 48 h 195"/>
                  <a:gd name="T16" fmla="*/ 172 w 288"/>
                  <a:gd name="T17" fmla="*/ 0 h 195"/>
                  <a:gd name="T18" fmla="*/ 243 w 288"/>
                  <a:gd name="T19" fmla="*/ 77 h 195"/>
                  <a:gd name="T20" fmla="*/ 243 w 288"/>
                  <a:gd name="T21" fmla="*/ 82 h 195"/>
                  <a:gd name="T22" fmla="*/ 288 w 288"/>
                  <a:gd name="T23" fmla="*/ 138 h 195"/>
                  <a:gd name="T24" fmla="*/ 288 w 288"/>
                  <a:gd name="T25" fmla="*/ 138 h 195"/>
                  <a:gd name="T26" fmla="*/ 288 w 288"/>
                  <a:gd name="T27" fmla="*/ 13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" h="195">
                    <a:moveTo>
                      <a:pt x="288" y="138"/>
                    </a:moveTo>
                    <a:cubicBezTo>
                      <a:pt x="288" y="169"/>
                      <a:pt x="263" y="195"/>
                      <a:pt x="232" y="195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26" y="195"/>
                      <a:pt x="0" y="169"/>
                      <a:pt x="0" y="138"/>
                    </a:cubicBezTo>
                    <a:cubicBezTo>
                      <a:pt x="0" y="109"/>
                      <a:pt x="21" y="86"/>
                      <a:pt x="48" y="82"/>
                    </a:cubicBezTo>
                    <a:cubicBezTo>
                      <a:pt x="48" y="80"/>
                      <a:pt x="47" y="77"/>
                      <a:pt x="47" y="75"/>
                    </a:cubicBezTo>
                    <a:cubicBezTo>
                      <a:pt x="47" y="55"/>
                      <a:pt x="63" y="39"/>
                      <a:pt x="83" y="39"/>
                    </a:cubicBezTo>
                    <a:cubicBezTo>
                      <a:pt x="92" y="39"/>
                      <a:pt x="100" y="43"/>
                      <a:pt x="106" y="48"/>
                    </a:cubicBezTo>
                    <a:cubicBezTo>
                      <a:pt x="118" y="23"/>
                      <a:pt x="132" y="0"/>
                      <a:pt x="172" y="0"/>
                    </a:cubicBezTo>
                    <a:cubicBezTo>
                      <a:pt x="220" y="0"/>
                      <a:pt x="243" y="37"/>
                      <a:pt x="243" y="77"/>
                    </a:cubicBezTo>
                    <a:cubicBezTo>
                      <a:pt x="243" y="79"/>
                      <a:pt x="243" y="80"/>
                      <a:pt x="243" y="82"/>
                    </a:cubicBezTo>
                    <a:cubicBezTo>
                      <a:pt x="269" y="87"/>
                      <a:pt x="288" y="110"/>
                      <a:pt x="288" y="138"/>
                    </a:cubicBezTo>
                    <a:close/>
                    <a:moveTo>
                      <a:pt x="288" y="138"/>
                    </a:moveTo>
                    <a:cubicBezTo>
                      <a:pt x="288" y="138"/>
                      <a:pt x="288" y="138"/>
                      <a:pt x="288" y="138"/>
                    </a:cubicBezTo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BA5AFC1F-0606-42AB-B913-8EA9E49A3837}"/>
              </a:ext>
            </a:extLst>
          </p:cNvPr>
          <p:cNvSpPr txBox="1"/>
          <p:nvPr/>
        </p:nvSpPr>
        <p:spPr>
          <a:xfrm>
            <a:off x="2714384" y="2229049"/>
            <a:ext cx="1619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85783"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506020102020204" pitchFamily="34" charset="0"/>
              </a:rPr>
              <a:t>CLOUD INSPIRED</a:t>
            </a:r>
          </a:p>
        </p:txBody>
      </p:sp>
      <p:grpSp>
        <p:nvGrpSpPr>
          <p:cNvPr id="93" name="Group 11">
            <a:extLst>
              <a:ext uri="{FF2B5EF4-FFF2-40B4-BE49-F238E27FC236}">
                <a16:creationId xmlns:a16="http://schemas.microsoft.com/office/drawing/2014/main" id="{2FE006D8-FBAF-41D1-984C-0E5BDFD9A0ED}"/>
              </a:ext>
            </a:extLst>
          </p:cNvPr>
          <p:cNvGrpSpPr/>
          <p:nvPr/>
        </p:nvGrpSpPr>
        <p:grpSpPr>
          <a:xfrm>
            <a:off x="5298446" y="1333216"/>
            <a:ext cx="666789" cy="666788"/>
            <a:chOff x="5103676" y="1889547"/>
            <a:chExt cx="1073872" cy="1073870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6F1BE09-C495-403C-90D4-5C06CB31A745}"/>
                </a:ext>
              </a:extLst>
            </p:cNvPr>
            <p:cNvSpPr/>
            <p:nvPr/>
          </p:nvSpPr>
          <p:spPr>
            <a:xfrm>
              <a:off x="5103676" y="1889547"/>
              <a:ext cx="1073872" cy="1073870"/>
            </a:xfrm>
            <a:prstGeom prst="ellipse">
              <a:avLst/>
            </a:prstGeom>
            <a:solidFill>
              <a:sysClr val="window" lastClr="FFFFFF">
                <a:alpha val="19000"/>
              </a:sysClr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7000"/>
                </a:prstClr>
              </a:outerShdw>
            </a:effectLst>
          </p:spPr>
          <p:txBody>
            <a:bodyPr rtlCol="0" anchor="ctr"/>
            <a:lstStyle/>
            <a:p>
              <a:pPr algn="ctr" defTabSz="685783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reeform 16">
              <a:extLst>
                <a:ext uri="{FF2B5EF4-FFF2-40B4-BE49-F238E27FC236}">
                  <a16:creationId xmlns:a16="http://schemas.microsoft.com/office/drawing/2014/main" id="{D4BBCFD1-9ADE-4583-8059-507000C6F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1456" y="2135919"/>
              <a:ext cx="418300" cy="581125"/>
            </a:xfrm>
            <a:custGeom>
              <a:avLst/>
              <a:gdLst>
                <a:gd name="T0" fmla="*/ 335 w 670"/>
                <a:gd name="T1" fmla="*/ 0 h 930"/>
                <a:gd name="T2" fmla="*/ 0 w 670"/>
                <a:gd name="T3" fmla="*/ 595 h 930"/>
                <a:gd name="T4" fmla="*/ 335 w 670"/>
                <a:gd name="T5" fmla="*/ 930 h 930"/>
                <a:gd name="T6" fmla="*/ 670 w 670"/>
                <a:gd name="T7" fmla="*/ 595 h 930"/>
                <a:gd name="T8" fmla="*/ 335 w 670"/>
                <a:gd name="T9" fmla="*/ 0 h 930"/>
                <a:gd name="T10" fmla="*/ 175 w 670"/>
                <a:gd name="T11" fmla="*/ 658 h 930"/>
                <a:gd name="T12" fmla="*/ 102 w 670"/>
                <a:gd name="T13" fmla="*/ 585 h 930"/>
                <a:gd name="T14" fmla="*/ 163 w 670"/>
                <a:gd name="T15" fmla="*/ 513 h 930"/>
                <a:gd name="T16" fmla="*/ 162 w 670"/>
                <a:gd name="T17" fmla="*/ 505 h 930"/>
                <a:gd name="T18" fmla="*/ 209 w 670"/>
                <a:gd name="T19" fmla="*/ 458 h 930"/>
                <a:gd name="T20" fmla="*/ 238 w 670"/>
                <a:gd name="T21" fmla="*/ 469 h 930"/>
                <a:gd name="T22" fmla="*/ 323 w 670"/>
                <a:gd name="T23" fmla="*/ 407 h 930"/>
                <a:gd name="T24" fmla="*/ 415 w 670"/>
                <a:gd name="T25" fmla="*/ 507 h 930"/>
                <a:gd name="T26" fmla="*/ 415 w 670"/>
                <a:gd name="T27" fmla="*/ 513 h 930"/>
                <a:gd name="T28" fmla="*/ 473 w 670"/>
                <a:gd name="T29" fmla="*/ 585 h 930"/>
                <a:gd name="T30" fmla="*/ 400 w 670"/>
                <a:gd name="T31" fmla="*/ 658 h 930"/>
                <a:gd name="T32" fmla="*/ 175 w 670"/>
                <a:gd name="T33" fmla="*/ 658 h 930"/>
                <a:gd name="T34" fmla="*/ 402 w 670"/>
                <a:gd name="T35" fmla="*/ 813 h 930"/>
                <a:gd name="T36" fmla="*/ 555 w 670"/>
                <a:gd name="T37" fmla="*/ 564 h 930"/>
                <a:gd name="T38" fmla="*/ 441 w 670"/>
                <a:gd name="T39" fmla="*/ 268 h 930"/>
                <a:gd name="T40" fmla="*/ 587 w 670"/>
                <a:gd name="T41" fmla="*/ 593 h 930"/>
                <a:gd name="T42" fmla="*/ 402 w 670"/>
                <a:gd name="T43" fmla="*/ 813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0" h="930">
                  <a:moveTo>
                    <a:pt x="335" y="0"/>
                  </a:moveTo>
                  <a:cubicBezTo>
                    <a:pt x="335" y="0"/>
                    <a:pt x="0" y="376"/>
                    <a:pt x="0" y="595"/>
                  </a:cubicBezTo>
                  <a:cubicBezTo>
                    <a:pt x="0" y="780"/>
                    <a:pt x="150" y="930"/>
                    <a:pt x="335" y="930"/>
                  </a:cubicBezTo>
                  <a:cubicBezTo>
                    <a:pt x="520" y="930"/>
                    <a:pt x="670" y="780"/>
                    <a:pt x="670" y="595"/>
                  </a:cubicBezTo>
                  <a:cubicBezTo>
                    <a:pt x="670" y="376"/>
                    <a:pt x="335" y="0"/>
                    <a:pt x="335" y="0"/>
                  </a:cubicBezTo>
                  <a:close/>
                  <a:moveTo>
                    <a:pt x="175" y="658"/>
                  </a:moveTo>
                  <a:cubicBezTo>
                    <a:pt x="134" y="658"/>
                    <a:pt x="102" y="626"/>
                    <a:pt x="102" y="585"/>
                  </a:cubicBezTo>
                  <a:cubicBezTo>
                    <a:pt x="102" y="548"/>
                    <a:pt x="128" y="518"/>
                    <a:pt x="163" y="513"/>
                  </a:cubicBezTo>
                  <a:cubicBezTo>
                    <a:pt x="163" y="510"/>
                    <a:pt x="162" y="507"/>
                    <a:pt x="162" y="505"/>
                  </a:cubicBezTo>
                  <a:cubicBezTo>
                    <a:pt x="162" y="479"/>
                    <a:pt x="183" y="458"/>
                    <a:pt x="209" y="458"/>
                  </a:cubicBezTo>
                  <a:cubicBezTo>
                    <a:pt x="220" y="458"/>
                    <a:pt x="230" y="462"/>
                    <a:pt x="238" y="469"/>
                  </a:cubicBezTo>
                  <a:cubicBezTo>
                    <a:pt x="253" y="437"/>
                    <a:pt x="271" y="407"/>
                    <a:pt x="323" y="407"/>
                  </a:cubicBezTo>
                  <a:cubicBezTo>
                    <a:pt x="385" y="407"/>
                    <a:pt x="415" y="455"/>
                    <a:pt x="415" y="507"/>
                  </a:cubicBezTo>
                  <a:cubicBezTo>
                    <a:pt x="415" y="509"/>
                    <a:pt x="415" y="511"/>
                    <a:pt x="415" y="513"/>
                  </a:cubicBezTo>
                  <a:cubicBezTo>
                    <a:pt x="448" y="520"/>
                    <a:pt x="473" y="550"/>
                    <a:pt x="473" y="585"/>
                  </a:cubicBezTo>
                  <a:cubicBezTo>
                    <a:pt x="473" y="626"/>
                    <a:pt x="440" y="658"/>
                    <a:pt x="400" y="658"/>
                  </a:cubicBezTo>
                  <a:lnTo>
                    <a:pt x="175" y="658"/>
                  </a:lnTo>
                  <a:close/>
                  <a:moveTo>
                    <a:pt x="402" y="813"/>
                  </a:moveTo>
                  <a:cubicBezTo>
                    <a:pt x="491" y="776"/>
                    <a:pt x="555" y="679"/>
                    <a:pt x="555" y="564"/>
                  </a:cubicBezTo>
                  <a:cubicBezTo>
                    <a:pt x="555" y="479"/>
                    <a:pt x="499" y="364"/>
                    <a:pt x="441" y="268"/>
                  </a:cubicBezTo>
                  <a:cubicBezTo>
                    <a:pt x="499" y="352"/>
                    <a:pt x="587" y="496"/>
                    <a:pt x="587" y="593"/>
                  </a:cubicBezTo>
                  <a:cubicBezTo>
                    <a:pt x="587" y="711"/>
                    <a:pt x="505" y="808"/>
                    <a:pt x="402" y="81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766">
                <a:defRPr/>
              </a:pPr>
              <a:endParaRPr lang="en-IN" sz="1350" dirty="0">
                <a:solidFill>
                  <a:prstClr val="black"/>
                </a:solidFill>
                <a:latin typeface="Trebuchet MS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C05FAEF3-5E08-4819-AE4D-066989E9480B}"/>
              </a:ext>
            </a:extLst>
          </p:cNvPr>
          <p:cNvSpPr txBox="1"/>
          <p:nvPr/>
        </p:nvSpPr>
        <p:spPr>
          <a:xfrm>
            <a:off x="5006669" y="2229049"/>
            <a:ext cx="125034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85783"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506020102020204" pitchFamily="34" charset="0"/>
              </a:rPr>
              <a:t>CLOUD PURE</a:t>
            </a:r>
          </a:p>
        </p:txBody>
      </p:sp>
      <p:grpSp>
        <p:nvGrpSpPr>
          <p:cNvPr id="97" name="Group 10">
            <a:extLst>
              <a:ext uri="{FF2B5EF4-FFF2-40B4-BE49-F238E27FC236}">
                <a16:creationId xmlns:a16="http://schemas.microsoft.com/office/drawing/2014/main" id="{E3D5B13C-C6F9-438C-BA0B-BE5F2D08A13F}"/>
              </a:ext>
            </a:extLst>
          </p:cNvPr>
          <p:cNvGrpSpPr/>
          <p:nvPr/>
        </p:nvGrpSpPr>
        <p:grpSpPr>
          <a:xfrm>
            <a:off x="7406390" y="1342617"/>
            <a:ext cx="666789" cy="666788"/>
            <a:chOff x="7304207" y="1898950"/>
            <a:chExt cx="1073872" cy="1073870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D1E0718-07F6-4154-B9B3-D73B8358B731}"/>
                </a:ext>
              </a:extLst>
            </p:cNvPr>
            <p:cNvSpPr/>
            <p:nvPr/>
          </p:nvSpPr>
          <p:spPr>
            <a:xfrm>
              <a:off x="7304207" y="1898950"/>
              <a:ext cx="1073872" cy="1073870"/>
            </a:xfrm>
            <a:prstGeom prst="ellipse">
              <a:avLst/>
            </a:prstGeom>
            <a:solidFill>
              <a:sysClr val="window" lastClr="FFFFFF">
                <a:alpha val="19000"/>
              </a:sysClr>
            </a:solidFill>
            <a:ln w="38100" cap="flat" cmpd="sng" algn="ctr">
              <a:solidFill>
                <a:srgbClr val="5B9BD5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7000"/>
                </a:prstClr>
              </a:outerShdw>
            </a:effectLst>
          </p:spPr>
          <p:txBody>
            <a:bodyPr rtlCol="0" anchor="ctr"/>
            <a:lstStyle/>
            <a:p>
              <a:pPr algn="ctr" defTabSz="685783"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99" name="Group 81">
              <a:extLst>
                <a:ext uri="{FF2B5EF4-FFF2-40B4-BE49-F238E27FC236}">
                  <a16:creationId xmlns:a16="http://schemas.microsoft.com/office/drawing/2014/main" id="{8170938E-C91F-43D3-9850-9CA9E33837AE}"/>
                </a:ext>
              </a:extLst>
            </p:cNvPr>
            <p:cNvGrpSpPr/>
            <p:nvPr/>
          </p:nvGrpSpPr>
          <p:grpSpPr>
            <a:xfrm>
              <a:off x="7622540" y="2142488"/>
              <a:ext cx="437189" cy="586786"/>
              <a:chOff x="14514513" y="-6016625"/>
              <a:chExt cx="3349625" cy="4495800"/>
            </a:xfrm>
            <a:solidFill>
              <a:sysClr val="window" lastClr="FFFFFF"/>
            </a:solidFill>
          </p:grpSpPr>
          <p:sp>
            <p:nvSpPr>
              <p:cNvPr id="100" name="Freeform 6">
                <a:extLst>
                  <a:ext uri="{FF2B5EF4-FFF2-40B4-BE49-F238E27FC236}">
                    <a16:creationId xmlns:a16="http://schemas.microsoft.com/office/drawing/2014/main" id="{33E14DB8-D70F-438E-98EF-003A7CE6A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70175" y="-2719388"/>
                <a:ext cx="1757363" cy="414338"/>
              </a:xfrm>
              <a:custGeom>
                <a:avLst/>
                <a:gdLst>
                  <a:gd name="T0" fmla="*/ 0 w 1107"/>
                  <a:gd name="T1" fmla="*/ 0 h 261"/>
                  <a:gd name="T2" fmla="*/ 0 w 1107"/>
                  <a:gd name="T3" fmla="*/ 261 h 261"/>
                  <a:gd name="T4" fmla="*/ 1107 w 1107"/>
                  <a:gd name="T5" fmla="*/ 261 h 261"/>
                  <a:gd name="T6" fmla="*/ 1106 w 1107"/>
                  <a:gd name="T7" fmla="*/ 0 h 261"/>
                  <a:gd name="T8" fmla="*/ 0 w 1107"/>
                  <a:gd name="T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7" h="261">
                    <a:moveTo>
                      <a:pt x="0" y="0"/>
                    </a:moveTo>
                    <a:lnTo>
                      <a:pt x="0" y="261"/>
                    </a:lnTo>
                    <a:lnTo>
                      <a:pt x="1107" y="261"/>
                    </a:lnTo>
                    <a:lnTo>
                      <a:pt x="1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101" name="Freeform 7">
                <a:extLst>
                  <a:ext uri="{FF2B5EF4-FFF2-40B4-BE49-F238E27FC236}">
                    <a16:creationId xmlns:a16="http://schemas.microsoft.com/office/drawing/2014/main" id="{ADA65726-531F-4B4D-9F5D-0D46F0F7C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1313" y="-2027238"/>
                <a:ext cx="1335088" cy="506413"/>
              </a:xfrm>
              <a:custGeom>
                <a:avLst/>
                <a:gdLst>
                  <a:gd name="T0" fmla="*/ 0 w 620"/>
                  <a:gd name="T1" fmla="*/ 0 h 235"/>
                  <a:gd name="T2" fmla="*/ 310 w 620"/>
                  <a:gd name="T3" fmla="*/ 235 h 235"/>
                  <a:gd name="T4" fmla="*/ 620 w 620"/>
                  <a:gd name="T5" fmla="*/ 0 h 235"/>
                  <a:gd name="T6" fmla="*/ 0 w 620"/>
                  <a:gd name="T7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0" h="235">
                    <a:moveTo>
                      <a:pt x="0" y="0"/>
                    </a:moveTo>
                    <a:cubicBezTo>
                      <a:pt x="38" y="136"/>
                      <a:pt x="162" y="235"/>
                      <a:pt x="310" y="235"/>
                    </a:cubicBezTo>
                    <a:cubicBezTo>
                      <a:pt x="457" y="235"/>
                      <a:pt x="582" y="136"/>
                      <a:pt x="6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102" name="Freeform 8">
                <a:extLst>
                  <a:ext uri="{FF2B5EF4-FFF2-40B4-BE49-F238E27FC236}">
                    <a16:creationId xmlns:a16="http://schemas.microsoft.com/office/drawing/2014/main" id="{2F8BB0D0-D0DB-4492-A86E-9EF085639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7425" y="-5111750"/>
                <a:ext cx="20638" cy="0"/>
              </a:xfrm>
              <a:custGeom>
                <a:avLst/>
                <a:gdLst>
                  <a:gd name="T0" fmla="*/ 0 w 10"/>
                  <a:gd name="T1" fmla="*/ 10 w 10"/>
                  <a:gd name="T2" fmla="*/ 0 w 1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0">
                    <a:moveTo>
                      <a:pt x="0" y="0"/>
                    </a:moveTo>
                    <a:cubicBezTo>
                      <a:pt x="3" y="0"/>
                      <a:pt x="7" y="0"/>
                      <a:pt x="10" y="0"/>
                    </a:cubicBezTo>
                    <a:cubicBezTo>
                      <a:pt x="7" y="0"/>
                      <a:pt x="3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103" name="Freeform 9">
                <a:extLst>
                  <a:ext uri="{FF2B5EF4-FFF2-40B4-BE49-F238E27FC236}">
                    <a16:creationId xmlns:a16="http://schemas.microsoft.com/office/drawing/2014/main" id="{F3D8C342-F4F0-4891-A81D-4B63ED550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11538" y="-3602038"/>
                <a:ext cx="377825" cy="606425"/>
              </a:xfrm>
              <a:custGeom>
                <a:avLst/>
                <a:gdLst>
                  <a:gd name="T0" fmla="*/ 111 w 238"/>
                  <a:gd name="T1" fmla="*/ 0 h 382"/>
                  <a:gd name="T2" fmla="*/ 0 w 238"/>
                  <a:gd name="T3" fmla="*/ 382 h 382"/>
                  <a:gd name="T4" fmla="*/ 238 w 238"/>
                  <a:gd name="T5" fmla="*/ 0 h 382"/>
                  <a:gd name="T6" fmla="*/ 111 w 238"/>
                  <a:gd name="T7" fmla="*/ 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" h="382">
                    <a:moveTo>
                      <a:pt x="111" y="0"/>
                    </a:moveTo>
                    <a:lnTo>
                      <a:pt x="0" y="382"/>
                    </a:lnTo>
                    <a:lnTo>
                      <a:pt x="238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104" name="Freeform 10">
                <a:extLst>
                  <a:ext uri="{FF2B5EF4-FFF2-40B4-BE49-F238E27FC236}">
                    <a16:creationId xmlns:a16="http://schemas.microsoft.com/office/drawing/2014/main" id="{A45A4F95-1FD6-4542-B02A-1E540DDB29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514513" y="-6016625"/>
                <a:ext cx="3349625" cy="3021013"/>
              </a:xfrm>
              <a:custGeom>
                <a:avLst/>
                <a:gdLst>
                  <a:gd name="T0" fmla="*/ 1263 w 1555"/>
                  <a:gd name="T1" fmla="*/ 191 h 1400"/>
                  <a:gd name="T2" fmla="*/ 604 w 1555"/>
                  <a:gd name="T3" fmla="*/ 61 h 1400"/>
                  <a:gd name="T4" fmla="*/ 79 w 1555"/>
                  <a:gd name="T5" fmla="*/ 592 h 1400"/>
                  <a:gd name="T6" fmla="*/ 375 w 1555"/>
                  <a:gd name="T7" fmla="*/ 1400 h 1400"/>
                  <a:gd name="T8" fmla="*/ 741 w 1555"/>
                  <a:gd name="T9" fmla="*/ 1400 h 1400"/>
                  <a:gd name="T10" fmla="*/ 823 w 1555"/>
                  <a:gd name="T11" fmla="*/ 1119 h 1400"/>
                  <a:gd name="T12" fmla="*/ 544 w 1555"/>
                  <a:gd name="T13" fmla="*/ 1119 h 1400"/>
                  <a:gd name="T14" fmla="*/ 375 w 1555"/>
                  <a:gd name="T15" fmla="*/ 949 h 1400"/>
                  <a:gd name="T16" fmla="*/ 517 w 1555"/>
                  <a:gd name="T17" fmla="*/ 781 h 1400"/>
                  <a:gd name="T18" fmla="*/ 516 w 1555"/>
                  <a:gd name="T19" fmla="*/ 763 h 1400"/>
                  <a:gd name="T20" fmla="*/ 623 w 1555"/>
                  <a:gd name="T21" fmla="*/ 655 h 1400"/>
                  <a:gd name="T22" fmla="*/ 692 w 1555"/>
                  <a:gd name="T23" fmla="*/ 680 h 1400"/>
                  <a:gd name="T24" fmla="*/ 887 w 1555"/>
                  <a:gd name="T25" fmla="*/ 536 h 1400"/>
                  <a:gd name="T26" fmla="*/ 1095 w 1555"/>
                  <a:gd name="T27" fmla="*/ 712 h 1400"/>
                  <a:gd name="T28" fmla="*/ 1235 w 1555"/>
                  <a:gd name="T29" fmla="*/ 613 h 1400"/>
                  <a:gd name="T30" fmla="*/ 1124 w 1555"/>
                  <a:gd name="T31" fmla="*/ 789 h 1400"/>
                  <a:gd name="T32" fmla="*/ 1235 w 1555"/>
                  <a:gd name="T33" fmla="*/ 949 h 1400"/>
                  <a:gd name="T34" fmla="*/ 1066 w 1555"/>
                  <a:gd name="T35" fmla="*/ 1119 h 1400"/>
                  <a:gd name="T36" fmla="*/ 917 w 1555"/>
                  <a:gd name="T37" fmla="*/ 1119 h 1400"/>
                  <a:gd name="T38" fmla="*/ 741 w 1555"/>
                  <a:gd name="T39" fmla="*/ 1400 h 1400"/>
                  <a:gd name="T40" fmla="*/ 1234 w 1555"/>
                  <a:gd name="T41" fmla="*/ 1400 h 1400"/>
                  <a:gd name="T42" fmla="*/ 1452 w 1555"/>
                  <a:gd name="T43" fmla="*/ 1166 h 1400"/>
                  <a:gd name="T44" fmla="*/ 1555 w 1555"/>
                  <a:gd name="T45" fmla="*/ 785 h 1400"/>
                  <a:gd name="T46" fmla="*/ 1263 w 1555"/>
                  <a:gd name="T47" fmla="*/ 191 h 1400"/>
                  <a:gd name="T48" fmla="*/ 726 w 1555"/>
                  <a:gd name="T49" fmla="*/ 427 h 1400"/>
                  <a:gd name="T50" fmla="*/ 442 w 1555"/>
                  <a:gd name="T51" fmla="*/ 782 h 1400"/>
                  <a:gd name="T52" fmla="*/ 726 w 1555"/>
                  <a:gd name="T53" fmla="*/ 427 h 1400"/>
                  <a:gd name="T54" fmla="*/ 795 w 1555"/>
                  <a:gd name="T55" fmla="*/ 419 h 1400"/>
                  <a:gd name="T56" fmla="*/ 805 w 1555"/>
                  <a:gd name="T57" fmla="*/ 419 h 1400"/>
                  <a:gd name="T58" fmla="*/ 795 w 1555"/>
                  <a:gd name="T59" fmla="*/ 419 h 1400"/>
                  <a:gd name="T60" fmla="*/ 726 w 1555"/>
                  <a:gd name="T61" fmla="*/ 427 h 1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55" h="1400">
                    <a:moveTo>
                      <a:pt x="1263" y="191"/>
                    </a:moveTo>
                    <a:cubicBezTo>
                      <a:pt x="1078" y="48"/>
                      <a:pt x="837" y="0"/>
                      <a:pt x="604" y="61"/>
                    </a:cubicBezTo>
                    <a:cubicBezTo>
                      <a:pt x="345" y="128"/>
                      <a:pt x="144" y="332"/>
                      <a:pt x="79" y="592"/>
                    </a:cubicBezTo>
                    <a:cubicBezTo>
                      <a:pt x="0" y="905"/>
                      <a:pt x="119" y="1222"/>
                      <a:pt x="375" y="1400"/>
                    </a:cubicBezTo>
                    <a:cubicBezTo>
                      <a:pt x="741" y="1400"/>
                      <a:pt x="741" y="1400"/>
                      <a:pt x="741" y="1400"/>
                    </a:cubicBezTo>
                    <a:cubicBezTo>
                      <a:pt x="823" y="1119"/>
                      <a:pt x="823" y="1119"/>
                      <a:pt x="823" y="1119"/>
                    </a:cubicBezTo>
                    <a:cubicBezTo>
                      <a:pt x="544" y="1119"/>
                      <a:pt x="544" y="1119"/>
                      <a:pt x="544" y="1119"/>
                    </a:cubicBezTo>
                    <a:cubicBezTo>
                      <a:pt x="450" y="1119"/>
                      <a:pt x="375" y="1043"/>
                      <a:pt x="375" y="949"/>
                    </a:cubicBezTo>
                    <a:cubicBezTo>
                      <a:pt x="375" y="864"/>
                      <a:pt x="436" y="794"/>
                      <a:pt x="517" y="781"/>
                    </a:cubicBezTo>
                    <a:cubicBezTo>
                      <a:pt x="516" y="775"/>
                      <a:pt x="516" y="769"/>
                      <a:pt x="516" y="763"/>
                    </a:cubicBezTo>
                    <a:cubicBezTo>
                      <a:pt x="516" y="703"/>
                      <a:pt x="563" y="655"/>
                      <a:pt x="623" y="655"/>
                    </a:cubicBezTo>
                    <a:cubicBezTo>
                      <a:pt x="649" y="655"/>
                      <a:pt x="673" y="664"/>
                      <a:pt x="692" y="680"/>
                    </a:cubicBezTo>
                    <a:cubicBezTo>
                      <a:pt x="725" y="605"/>
                      <a:pt x="767" y="536"/>
                      <a:pt x="887" y="536"/>
                    </a:cubicBezTo>
                    <a:cubicBezTo>
                      <a:pt x="1009" y="536"/>
                      <a:pt x="1077" y="616"/>
                      <a:pt x="1095" y="712"/>
                    </a:cubicBezTo>
                    <a:cubicBezTo>
                      <a:pt x="1235" y="613"/>
                      <a:pt x="1235" y="613"/>
                      <a:pt x="1235" y="613"/>
                    </a:cubicBezTo>
                    <a:cubicBezTo>
                      <a:pt x="1124" y="789"/>
                      <a:pt x="1124" y="789"/>
                      <a:pt x="1124" y="789"/>
                    </a:cubicBezTo>
                    <a:cubicBezTo>
                      <a:pt x="1189" y="813"/>
                      <a:pt x="1235" y="876"/>
                      <a:pt x="1235" y="949"/>
                    </a:cubicBezTo>
                    <a:cubicBezTo>
                      <a:pt x="1235" y="1043"/>
                      <a:pt x="1159" y="1119"/>
                      <a:pt x="1066" y="1119"/>
                    </a:cubicBezTo>
                    <a:cubicBezTo>
                      <a:pt x="917" y="1119"/>
                      <a:pt x="917" y="1119"/>
                      <a:pt x="917" y="1119"/>
                    </a:cubicBezTo>
                    <a:cubicBezTo>
                      <a:pt x="741" y="1400"/>
                      <a:pt x="741" y="1400"/>
                      <a:pt x="741" y="1400"/>
                    </a:cubicBezTo>
                    <a:cubicBezTo>
                      <a:pt x="1234" y="1400"/>
                      <a:pt x="1234" y="1400"/>
                      <a:pt x="1234" y="1400"/>
                    </a:cubicBezTo>
                    <a:cubicBezTo>
                      <a:pt x="1323" y="1339"/>
                      <a:pt x="1397" y="1258"/>
                      <a:pt x="1452" y="1166"/>
                    </a:cubicBezTo>
                    <a:cubicBezTo>
                      <a:pt x="1519" y="1051"/>
                      <a:pt x="1555" y="919"/>
                      <a:pt x="1555" y="785"/>
                    </a:cubicBezTo>
                    <a:cubicBezTo>
                      <a:pt x="1555" y="551"/>
                      <a:pt x="1449" y="334"/>
                      <a:pt x="1263" y="191"/>
                    </a:cubicBezTo>
                    <a:close/>
                    <a:moveTo>
                      <a:pt x="726" y="427"/>
                    </a:moveTo>
                    <a:cubicBezTo>
                      <a:pt x="561" y="470"/>
                      <a:pt x="643" y="661"/>
                      <a:pt x="442" y="782"/>
                    </a:cubicBezTo>
                    <a:cubicBezTo>
                      <a:pt x="442" y="608"/>
                      <a:pt x="564" y="463"/>
                      <a:pt x="726" y="427"/>
                    </a:cubicBezTo>
                    <a:cubicBezTo>
                      <a:pt x="746" y="422"/>
                      <a:pt x="768" y="419"/>
                      <a:pt x="795" y="419"/>
                    </a:cubicBezTo>
                    <a:cubicBezTo>
                      <a:pt x="798" y="419"/>
                      <a:pt x="802" y="419"/>
                      <a:pt x="805" y="419"/>
                    </a:cubicBezTo>
                    <a:cubicBezTo>
                      <a:pt x="802" y="419"/>
                      <a:pt x="798" y="419"/>
                      <a:pt x="795" y="419"/>
                    </a:cubicBezTo>
                    <a:cubicBezTo>
                      <a:pt x="772" y="420"/>
                      <a:pt x="749" y="422"/>
                      <a:pt x="726" y="427"/>
                    </a:cubicBez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105" name="Freeform 11">
                <a:extLst>
                  <a:ext uri="{FF2B5EF4-FFF2-40B4-BE49-F238E27FC236}">
                    <a16:creationId xmlns:a16="http://schemas.microsoft.com/office/drawing/2014/main" id="{710A1E98-26E8-4843-9EA0-213F12DDD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3538" y="-4694238"/>
                <a:ext cx="301625" cy="381000"/>
              </a:xfrm>
              <a:custGeom>
                <a:avLst/>
                <a:gdLst>
                  <a:gd name="T0" fmla="*/ 5 w 140"/>
                  <a:gd name="T1" fmla="*/ 169 h 176"/>
                  <a:gd name="T2" fmla="*/ 29 w 140"/>
                  <a:gd name="T3" fmla="*/ 176 h 176"/>
                  <a:gd name="T4" fmla="*/ 140 w 140"/>
                  <a:gd name="T5" fmla="*/ 0 h 176"/>
                  <a:gd name="T6" fmla="*/ 0 w 140"/>
                  <a:gd name="T7" fmla="*/ 99 h 176"/>
                  <a:gd name="T8" fmla="*/ 5 w 140"/>
                  <a:gd name="T9" fmla="*/ 154 h 176"/>
                  <a:gd name="T10" fmla="*/ 5 w 140"/>
                  <a:gd name="T11" fmla="*/ 16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76">
                    <a:moveTo>
                      <a:pt x="5" y="169"/>
                    </a:moveTo>
                    <a:cubicBezTo>
                      <a:pt x="13" y="171"/>
                      <a:pt x="21" y="173"/>
                      <a:pt x="29" y="176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4" y="117"/>
                      <a:pt x="5" y="136"/>
                      <a:pt x="5" y="154"/>
                    </a:cubicBezTo>
                    <a:cubicBezTo>
                      <a:pt x="5" y="159"/>
                      <a:pt x="5" y="164"/>
                      <a:pt x="5" y="169"/>
                    </a:cubicBez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  <p:sp>
            <p:nvSpPr>
              <p:cNvPr id="106" name="Freeform 12">
                <a:extLst>
                  <a:ext uri="{FF2B5EF4-FFF2-40B4-BE49-F238E27FC236}">
                    <a16:creationId xmlns:a16="http://schemas.microsoft.com/office/drawing/2014/main" id="{0656A33F-C7A2-493A-93B4-7FEAD0841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67013" y="-5095875"/>
                <a:ext cx="611188" cy="766763"/>
              </a:xfrm>
              <a:custGeom>
                <a:avLst/>
                <a:gdLst>
                  <a:gd name="T0" fmla="*/ 0 w 284"/>
                  <a:gd name="T1" fmla="*/ 355 h 355"/>
                  <a:gd name="T2" fmla="*/ 284 w 284"/>
                  <a:gd name="T3" fmla="*/ 0 h 355"/>
                  <a:gd name="T4" fmla="*/ 0 w 284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4" h="355">
                    <a:moveTo>
                      <a:pt x="0" y="355"/>
                    </a:moveTo>
                    <a:cubicBezTo>
                      <a:pt x="201" y="234"/>
                      <a:pt x="119" y="43"/>
                      <a:pt x="284" y="0"/>
                    </a:cubicBezTo>
                    <a:cubicBezTo>
                      <a:pt x="122" y="36"/>
                      <a:pt x="0" y="181"/>
                      <a:pt x="0" y="355"/>
                    </a:cubicBez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>
                  <a:defRPr/>
                </a:pPr>
                <a:endParaRPr lang="en-IN" sz="1350" dirty="0">
                  <a:solidFill>
                    <a:prstClr val="black"/>
                  </a:solidFill>
                  <a:latin typeface="Trebuchet MS"/>
                </a:endParaRPr>
              </a:p>
            </p:txBody>
          </p: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BCC3BD29-398F-45FB-B6E9-B6A5A83F8D4A}"/>
              </a:ext>
            </a:extLst>
          </p:cNvPr>
          <p:cNvSpPr txBox="1"/>
          <p:nvPr/>
        </p:nvSpPr>
        <p:spPr>
          <a:xfrm>
            <a:off x="6842104" y="2229049"/>
            <a:ext cx="17953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85783"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506020102020204" pitchFamily="34" charset="0"/>
              </a:rPr>
              <a:t>CLOUD ENHANCED</a:t>
            </a:r>
          </a:p>
        </p:txBody>
      </p:sp>
      <p:sp>
        <p:nvSpPr>
          <p:cNvPr id="55" name="Rectangle 8">
            <a:extLst>
              <a:ext uri="{FF2B5EF4-FFF2-40B4-BE49-F238E27FC236}">
                <a16:creationId xmlns:a16="http://schemas.microsoft.com/office/drawing/2014/main" id="{41EC7DA2-33C4-4DAA-BCBA-F83186F1E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4686300"/>
            <a:ext cx="8915400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66737" tIns="33374" rIns="66737" bIns="33374" numCol="1" anchor="ctr" anchorCtr="0" compatLnSpc="1">
            <a:prstTxWarp prst="textNoShape">
              <a:avLst/>
            </a:prstTxWarp>
          </a:bodyPr>
          <a:lstStyle/>
          <a:p>
            <a:pPr algn="ctr" defTabSz="684499">
              <a:defRPr/>
            </a:pPr>
            <a:r>
              <a:rPr lang="en-SG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Aligned to our Customer’s Cloud Transformation Pursuit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046FFF-0B55-4874-8D0A-AC41B324E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17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DF09-94CD-4877-AADE-2F514216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Offered off the complete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ict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ecosystem</a:t>
            </a:r>
            <a:endParaRPr lang="en-IN" dirty="0"/>
          </a:p>
        </p:txBody>
      </p:sp>
      <p:pic>
        <p:nvPicPr>
          <p:cNvPr id="21" name="Picture 20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92D94F4E-DE25-45A5-A36B-4C29288FF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666309"/>
            <a:ext cx="3312368" cy="23537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4" name="Picture 23" descr="A close up of a map&#10;&#10;Description automatically generated">
            <a:extLst>
              <a:ext uri="{FF2B5EF4-FFF2-40B4-BE49-F238E27FC236}">
                <a16:creationId xmlns:a16="http://schemas.microsoft.com/office/drawing/2014/main" id="{F4163389-9088-4830-B030-3BAE8A1431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6" b="2128"/>
          <a:stretch/>
        </p:blipFill>
        <p:spPr>
          <a:xfrm>
            <a:off x="323528" y="2666310"/>
            <a:ext cx="2958165" cy="235371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30E00B8-F8E7-4F8D-B6D6-2314AA24514E}"/>
              </a:ext>
            </a:extLst>
          </p:cNvPr>
          <p:cNvSpPr txBox="1"/>
          <p:nvPr/>
        </p:nvSpPr>
        <p:spPr>
          <a:xfrm>
            <a:off x="2627784" y="191438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>
                    <a:lumMod val="75000"/>
                  </a:schemeClr>
                </a:solidFill>
              </a:rPr>
              <a:t>CLOUD AND MANAGED SERVICES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047490F-3370-42CA-8594-E12A55D7706D}"/>
              </a:ext>
            </a:extLst>
          </p:cNvPr>
          <p:cNvSpPr txBox="1"/>
          <p:nvPr/>
        </p:nvSpPr>
        <p:spPr>
          <a:xfrm>
            <a:off x="2339752" y="1498045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>
                    <a:lumMod val="75000"/>
                  </a:schemeClr>
                </a:solidFill>
              </a:rPr>
              <a:t>APPLICATIONS INTEGRATION SERVICES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B784F8-BA7E-4E07-A070-65C17FE1A63C}"/>
              </a:ext>
            </a:extLst>
          </p:cNvPr>
          <p:cNvSpPr txBox="1"/>
          <p:nvPr/>
        </p:nvSpPr>
        <p:spPr>
          <a:xfrm>
            <a:off x="2339752" y="1065997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>
                    <a:lumMod val="75000"/>
                  </a:schemeClr>
                </a:solidFill>
              </a:rPr>
              <a:t>TECHNOLOGY INTEGRATION SERVICES</a:t>
            </a:r>
          </a:p>
        </p:txBody>
      </p:sp>
      <p:sp>
        <p:nvSpPr>
          <p:cNvPr id="29" name="Arrow: Curved Down 28">
            <a:extLst>
              <a:ext uri="{FF2B5EF4-FFF2-40B4-BE49-F238E27FC236}">
                <a16:creationId xmlns:a16="http://schemas.microsoft.com/office/drawing/2014/main" id="{10F25DD9-52E8-40F2-A856-94A733172BA5}"/>
              </a:ext>
            </a:extLst>
          </p:cNvPr>
          <p:cNvSpPr/>
          <p:nvPr/>
        </p:nvSpPr>
        <p:spPr>
          <a:xfrm rot="16998352">
            <a:off x="1586967" y="1354479"/>
            <a:ext cx="993829" cy="506803"/>
          </a:xfrm>
          <a:prstGeom prst="curvedDownArrow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0" name="Arrow: Curved Down 29">
            <a:extLst>
              <a:ext uri="{FF2B5EF4-FFF2-40B4-BE49-F238E27FC236}">
                <a16:creationId xmlns:a16="http://schemas.microsoft.com/office/drawing/2014/main" id="{81AE40F6-A7FA-4A94-8271-2A088762681A}"/>
              </a:ext>
            </a:extLst>
          </p:cNvPr>
          <p:cNvSpPr/>
          <p:nvPr/>
        </p:nvSpPr>
        <p:spPr>
          <a:xfrm rot="5581299">
            <a:off x="6388130" y="1448727"/>
            <a:ext cx="993829" cy="506803"/>
          </a:xfrm>
          <a:prstGeom prst="curvedDownArrow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573CC8-ACEB-4C98-9BD6-609DA8BA002C}"/>
              </a:ext>
            </a:extLst>
          </p:cNvPr>
          <p:cNvSpPr txBox="1"/>
          <p:nvPr/>
        </p:nvSpPr>
        <p:spPr>
          <a:xfrm>
            <a:off x="473381" y="2283718"/>
            <a:ext cx="248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>
                    <a:lumMod val="65000"/>
                  </a:schemeClr>
                </a:solidFill>
              </a:rPr>
              <a:t>NETWORK SERVICES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DE641F-67D2-4D70-A5C3-ACA9DBEDE614}"/>
              </a:ext>
            </a:extLst>
          </p:cNvPr>
          <p:cNvSpPr txBox="1"/>
          <p:nvPr/>
        </p:nvSpPr>
        <p:spPr>
          <a:xfrm>
            <a:off x="5652120" y="2274426"/>
            <a:ext cx="331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>
                    <a:lumMod val="65000"/>
                  </a:schemeClr>
                </a:solidFill>
              </a:rPr>
              <a:t>DATA CENTER SERVICES</a:t>
            </a: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A6116C0F-B7F9-4DDD-80D4-1B9CB3BC780A}"/>
              </a:ext>
            </a:extLst>
          </p:cNvPr>
          <p:cNvSpPr/>
          <p:nvPr/>
        </p:nvSpPr>
        <p:spPr>
          <a:xfrm>
            <a:off x="4211960" y="3610349"/>
            <a:ext cx="288032" cy="216024"/>
          </a:xfrm>
          <a:prstGeom prst="chevron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956ED3A1-6673-41E8-9BF2-72EC4FD5C52C}"/>
              </a:ext>
            </a:extLst>
          </p:cNvPr>
          <p:cNvSpPr/>
          <p:nvPr/>
        </p:nvSpPr>
        <p:spPr>
          <a:xfrm rot="10800000">
            <a:off x="4451393" y="3507854"/>
            <a:ext cx="288032" cy="216024"/>
          </a:xfrm>
          <a:prstGeom prst="chevron">
            <a:avLst/>
          </a:prstGeom>
          <a:solidFill>
            <a:srgbClr val="BDD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7D81AD-8A25-48BA-AA39-EB09C94BC04F}"/>
              </a:ext>
            </a:extLst>
          </p:cNvPr>
          <p:cNvSpPr txBox="1"/>
          <p:nvPr/>
        </p:nvSpPr>
        <p:spPr>
          <a:xfrm>
            <a:off x="3282596" y="3225775"/>
            <a:ext cx="1433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dirty="0"/>
              <a:t>India’s widest MPLS and </a:t>
            </a:r>
            <a:br>
              <a:rPr lang="en-IN" sz="900" dirty="0"/>
            </a:br>
            <a:r>
              <a:rPr lang="en-IN" sz="900" dirty="0"/>
              <a:t>Partner network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A13F74-85EE-4CDF-9FA1-DC4A948BB4D5}"/>
              </a:ext>
            </a:extLst>
          </p:cNvPr>
          <p:cNvSpPr txBox="1"/>
          <p:nvPr/>
        </p:nvSpPr>
        <p:spPr>
          <a:xfrm>
            <a:off x="3779912" y="3939902"/>
            <a:ext cx="1800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900" dirty="0"/>
              <a:t>The DC fabric offering the most Interconnects to the Cloud from India</a:t>
            </a:r>
            <a:endParaRPr lang="en-IN" sz="9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3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695C5-F734-4FD9-B218-9FD603372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IN" dirty="0"/>
              <a:t>THE PROOF : </a:t>
            </a:r>
            <a:r>
              <a:rPr lang="en-IN" sz="3000" dirty="0"/>
              <a:t>OUR FINANCIALS</a:t>
            </a:r>
          </a:p>
        </p:txBody>
      </p:sp>
    </p:spTree>
    <p:extLst>
      <p:ext uri="{BB962C8B-B14F-4D97-AF65-F5344CB8AC3E}">
        <p14:creationId xmlns:p14="http://schemas.microsoft.com/office/powerpoint/2010/main" val="670646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">
            <a:extLst>
              <a:ext uri="{FF2B5EF4-FFF2-40B4-BE49-F238E27FC236}">
                <a16:creationId xmlns:a16="http://schemas.microsoft.com/office/drawing/2014/main" id="{1ECE07DE-49C8-442B-8E60-ABCA4F2FABA4}"/>
              </a:ext>
            </a:extLst>
          </p:cNvPr>
          <p:cNvSpPr txBox="1">
            <a:spLocks/>
          </p:cNvSpPr>
          <p:nvPr/>
        </p:nvSpPr>
        <p:spPr>
          <a:xfrm>
            <a:off x="745724" y="451065"/>
            <a:ext cx="7390661" cy="298351"/>
          </a:xfrm>
          <a:prstGeom prst="rect">
            <a:avLst/>
          </a:prstGeom>
        </p:spPr>
        <p:txBody>
          <a:bodyPr vert="horz" wrap="square" lIns="66866" tIns="33433" rIns="66866" bIns="33433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783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FINANCIAL METRICS for last 5 years </a:t>
            </a:r>
            <a:r>
              <a:rPr lang="en-US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– IN $ MN </a:t>
            </a:r>
            <a:r>
              <a:rPr lang="en-US" sz="1170" b="1" dirty="0">
                <a:solidFill>
                  <a:prstClr val="black">
                    <a:lumMod val="50000"/>
                    <a:lumOff val="50000"/>
                  </a:prstClr>
                </a:solidFill>
                <a:latin typeface="Trebuchet MS" panose="020B0603020202020204" pitchFamily="34" charset="0"/>
                <a:ea typeface="Arial"/>
                <a:cs typeface="Arial" panose="020B0604020202020204" pitchFamily="34" charset="0"/>
              </a:rPr>
              <a:t>in constant currency  1 USD @ INR 75.39</a:t>
            </a:r>
            <a:endParaRPr lang="en-IN" sz="1170" b="1" dirty="0">
              <a:solidFill>
                <a:prstClr val="black">
                  <a:lumMod val="50000"/>
                  <a:lumOff val="50000"/>
                </a:prstClr>
              </a:solidFill>
              <a:latin typeface="Trebuchet MS" panose="020B0603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5921B34-E078-430A-9725-C7D5644BBF5B}"/>
              </a:ext>
            </a:extLst>
          </p:cNvPr>
          <p:cNvSpPr/>
          <p:nvPr/>
        </p:nvSpPr>
        <p:spPr>
          <a:xfrm>
            <a:off x="808943" y="811636"/>
            <a:ext cx="4075182" cy="31537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Revenue</a:t>
            </a:r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3C17371E-2219-47BE-9D50-0A71F02FD962}"/>
              </a:ext>
            </a:extLst>
          </p:cNvPr>
          <p:cNvSpPr/>
          <p:nvPr/>
        </p:nvSpPr>
        <p:spPr>
          <a:xfrm>
            <a:off x="5183166" y="811635"/>
            <a:ext cx="3773881" cy="28900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EBITDA</a:t>
            </a: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61D5F8A4-F942-4731-8BEA-45D8562E8276}"/>
              </a:ext>
            </a:extLst>
          </p:cNvPr>
          <p:cNvSpPr/>
          <p:nvPr/>
        </p:nvSpPr>
        <p:spPr>
          <a:xfrm>
            <a:off x="808944" y="3006404"/>
            <a:ext cx="4075187" cy="29297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PAT</a:t>
            </a:r>
          </a:p>
        </p:txBody>
      </p:sp>
      <p:sp>
        <p:nvSpPr>
          <p:cNvPr id="20" name="Rounded Rectangle 22">
            <a:extLst>
              <a:ext uri="{FF2B5EF4-FFF2-40B4-BE49-F238E27FC236}">
                <a16:creationId xmlns:a16="http://schemas.microsoft.com/office/drawing/2014/main" id="{F1B8AD8F-8440-4177-BBF8-477B604CD81B}"/>
              </a:ext>
            </a:extLst>
          </p:cNvPr>
          <p:cNvSpPr/>
          <p:nvPr/>
        </p:nvSpPr>
        <p:spPr>
          <a:xfrm>
            <a:off x="5147692" y="3006403"/>
            <a:ext cx="3794917" cy="2929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r>
              <a:rPr lang="en-IN" sz="1024" b="1" dirty="0">
                <a:solidFill>
                  <a:prstClr val="white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Capital Expenditure 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F964DA2B-F92C-4473-9820-807DFB269A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842325"/>
              </p:ext>
            </p:extLst>
          </p:nvPr>
        </p:nvGraphicFramePr>
        <p:xfrm>
          <a:off x="808943" y="1127009"/>
          <a:ext cx="4075182" cy="1637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CA1126CE-935E-410B-BF6B-634B816754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289646"/>
              </p:ext>
            </p:extLst>
          </p:nvPr>
        </p:nvGraphicFramePr>
        <p:xfrm>
          <a:off x="5187246" y="1092963"/>
          <a:ext cx="3755363" cy="175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A5107863-45C3-4305-B5E0-664AF2F149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6717939"/>
              </p:ext>
            </p:extLst>
          </p:nvPr>
        </p:nvGraphicFramePr>
        <p:xfrm>
          <a:off x="820441" y="3296788"/>
          <a:ext cx="4053134" cy="1585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DA7DD2F8-7D9D-48E4-ADA0-C109AE0C00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673857"/>
              </p:ext>
            </p:extLst>
          </p:nvPr>
        </p:nvGraphicFramePr>
        <p:xfrm>
          <a:off x="5158243" y="3294997"/>
          <a:ext cx="3794916" cy="1541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20C011E-5F8A-41A7-8E6D-81E88018F875}"/>
              </a:ext>
            </a:extLst>
          </p:cNvPr>
          <p:cNvSpPr txBox="1"/>
          <p:nvPr/>
        </p:nvSpPr>
        <p:spPr>
          <a:xfrm>
            <a:off x="6518403" y="4917427"/>
            <a:ext cx="207010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825" i="1" dirty="0">
                <a:solidFill>
                  <a:schemeClr val="bg1">
                    <a:lumMod val="50000"/>
                  </a:schemeClr>
                </a:solidFill>
              </a:rPr>
              <a:t>* FY 2019-20 – Figures are Unaudited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060130-3218-4D42-8785-6207704C9B99}"/>
              </a:ext>
            </a:extLst>
          </p:cNvPr>
          <p:cNvSpPr txBox="1"/>
          <p:nvPr/>
        </p:nvSpPr>
        <p:spPr>
          <a:xfrm>
            <a:off x="1668755" y="4960297"/>
            <a:ext cx="3478937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25" i="1" dirty="0">
                <a:solidFill>
                  <a:schemeClr val="bg1">
                    <a:lumMod val="65000"/>
                  </a:schemeClr>
                </a:solidFill>
              </a:rPr>
              <a:t>Income Tax Expense for the FY 19-20 is $5 Mn (previous FYs Nil)</a:t>
            </a:r>
            <a:endParaRPr lang="en-IN" sz="82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CB6117-CAAE-4732-BE0F-78F45AD2D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5B83F-33F7-4056-9429-2FE5182EB8A4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661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FD9D125-713E-4121-9ACA-4B19EFB7B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252" y="282032"/>
            <a:ext cx="5744669" cy="553988"/>
          </a:xfrm>
        </p:spPr>
        <p:txBody>
          <a:bodyPr/>
          <a:lstStyle/>
          <a:p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FINANCIAL STATEMENTS OVER LAST 5 YEARS 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ea typeface="Arial"/>
                <a:cs typeface="Arial" panose="020B0604020202020204" pitchFamily="34" charset="0"/>
              </a:rPr>
              <a:t>– IN $ MN in constant currency  1 USD @ INR 75.39 </a:t>
            </a:r>
            <a:endParaRPr lang="en-IN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96817-24E0-4BF9-943A-AD757484B236}"/>
              </a:ext>
            </a:extLst>
          </p:cNvPr>
          <p:cNvSpPr txBox="1"/>
          <p:nvPr/>
        </p:nvSpPr>
        <p:spPr>
          <a:xfrm>
            <a:off x="4736763" y="1056797"/>
            <a:ext cx="3937636" cy="270054"/>
          </a:xfrm>
          <a:prstGeom prst="rect">
            <a:avLst/>
          </a:prstGeom>
          <a:solidFill>
            <a:srgbClr val="BDD70C"/>
          </a:solidFill>
        </p:spPr>
        <p:txBody>
          <a:bodyPr wrap="square" lIns="89132" tIns="44567" rIns="89132" bIns="44567" rtlCol="0">
            <a:spAutoFit/>
          </a:bodyPr>
          <a:lstStyle>
            <a:defPPr>
              <a:defRPr lang="en-US"/>
            </a:defPPr>
            <a:lvl1pPr algn="ctr" defTabSz="891296">
              <a:defRPr sz="1560" b="1">
                <a:solidFill>
                  <a:prstClr val="white"/>
                </a:solidFill>
                <a:latin typeface="Trebuchet MS"/>
              </a:defRPr>
            </a:lvl1pPr>
          </a:lstStyle>
          <a:p>
            <a:r>
              <a:rPr lang="en-US" sz="1170" dirty="0"/>
              <a:t>BALANCE SHEET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BB994D-1611-46B9-A941-5FF402F032A9}"/>
              </a:ext>
            </a:extLst>
          </p:cNvPr>
          <p:cNvSpPr txBox="1"/>
          <p:nvPr/>
        </p:nvSpPr>
        <p:spPr>
          <a:xfrm>
            <a:off x="473252" y="1043042"/>
            <a:ext cx="3937636" cy="270054"/>
          </a:xfrm>
          <a:prstGeom prst="rect">
            <a:avLst/>
          </a:prstGeom>
          <a:solidFill>
            <a:srgbClr val="BDD70C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89132" tIns="44567" rIns="89132" bIns="44567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pPr algn="ctr" defTabSz="668472">
              <a:defRPr/>
            </a:pPr>
            <a:r>
              <a:rPr lang="en-US" sz="1170" dirty="0">
                <a:solidFill>
                  <a:prstClr val="white"/>
                </a:solidFill>
                <a:latin typeface="Trebuchet MS"/>
              </a:rPr>
              <a:t>INCOME STATEMENT</a:t>
            </a:r>
          </a:p>
        </p:txBody>
      </p:sp>
      <p:pic>
        <p:nvPicPr>
          <p:cNvPr id="1029" name="Picture 1">
            <a:extLst>
              <a:ext uri="{FF2B5EF4-FFF2-40B4-BE49-F238E27FC236}">
                <a16:creationId xmlns:a16="http://schemas.microsoft.com/office/drawing/2014/main" id="{74BC6A49-9B59-4A98-B250-C1C54783C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005" y="1313095"/>
            <a:ext cx="3933987" cy="279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66BD9B-DFAC-4CFC-ACB2-DAD53BD6FCD5}"/>
              </a:ext>
            </a:extLst>
          </p:cNvPr>
          <p:cNvSpPr txBox="1"/>
          <p:nvPr/>
        </p:nvSpPr>
        <p:spPr>
          <a:xfrm>
            <a:off x="476901" y="3058707"/>
            <a:ext cx="393398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25" i="1" dirty="0">
                <a:solidFill>
                  <a:schemeClr val="bg1">
                    <a:lumMod val="65000"/>
                  </a:schemeClr>
                </a:solidFill>
              </a:rPr>
              <a:t># Income Tax Expense for the FY 19-20 is $5 Mn (previous FYs Nil) due set-off of carried losses till FY 2018-19</a:t>
            </a:r>
            <a:endParaRPr lang="en-IN" sz="825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FF7FCF5-8CC0-4834-BAAE-9305FE3A6F63}"/>
              </a:ext>
            </a:extLst>
          </p:cNvPr>
          <p:cNvGraphicFramePr>
            <a:graphicFrameLocks noGrp="1"/>
          </p:cNvGraphicFramePr>
          <p:nvPr/>
        </p:nvGraphicFramePr>
        <p:xfrm>
          <a:off x="476460" y="1326851"/>
          <a:ext cx="3937640" cy="1718101"/>
        </p:xfrm>
        <a:graphic>
          <a:graphicData uri="http://schemas.openxmlformats.org/drawingml/2006/table">
            <a:tbl>
              <a:tblPr/>
              <a:tblGrid>
                <a:gridCol w="1879597">
                  <a:extLst>
                    <a:ext uri="{9D8B030D-6E8A-4147-A177-3AD203B41FA5}">
                      <a16:colId xmlns:a16="http://schemas.microsoft.com/office/drawing/2014/main" val="2103207759"/>
                    </a:ext>
                  </a:extLst>
                </a:gridCol>
                <a:gridCol w="404471">
                  <a:extLst>
                    <a:ext uri="{9D8B030D-6E8A-4147-A177-3AD203B41FA5}">
                      <a16:colId xmlns:a16="http://schemas.microsoft.com/office/drawing/2014/main" val="645712299"/>
                    </a:ext>
                  </a:extLst>
                </a:gridCol>
                <a:gridCol w="404471">
                  <a:extLst>
                    <a:ext uri="{9D8B030D-6E8A-4147-A177-3AD203B41FA5}">
                      <a16:colId xmlns:a16="http://schemas.microsoft.com/office/drawing/2014/main" val="4039415133"/>
                    </a:ext>
                  </a:extLst>
                </a:gridCol>
                <a:gridCol w="404471">
                  <a:extLst>
                    <a:ext uri="{9D8B030D-6E8A-4147-A177-3AD203B41FA5}">
                      <a16:colId xmlns:a16="http://schemas.microsoft.com/office/drawing/2014/main" val="507403373"/>
                    </a:ext>
                  </a:extLst>
                </a:gridCol>
                <a:gridCol w="404471">
                  <a:extLst>
                    <a:ext uri="{9D8B030D-6E8A-4147-A177-3AD203B41FA5}">
                      <a16:colId xmlns:a16="http://schemas.microsoft.com/office/drawing/2014/main" val="2828160593"/>
                    </a:ext>
                  </a:extLst>
                </a:gridCol>
                <a:gridCol w="440159">
                  <a:extLst>
                    <a:ext uri="{9D8B030D-6E8A-4147-A177-3AD203B41FA5}">
                      <a16:colId xmlns:a16="http://schemas.microsoft.com/office/drawing/2014/main" val="2172608694"/>
                    </a:ext>
                  </a:extLst>
                </a:gridCol>
              </a:tblGrid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Details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15-16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16-17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17-18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18-19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19-20*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846613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Revenue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199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245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274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286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304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204875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COGS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(121)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(158)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(178)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(180)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(191)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288720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SG&amp;A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(46)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(53)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(58)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(65)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(59)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748402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EBITDA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32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34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38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41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54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9497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Depreciation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(21)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(23)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(23)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(20)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(30)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032192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Net finance Expense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(6)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(4)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(5)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(9)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(11)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482135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Other income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 1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 2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 2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 2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  1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13652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PROFIT BEFORE TAX (PBT)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6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9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12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14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14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901008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Income Tax Expense #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-  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-  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-  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-  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(5)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902544"/>
                  </a:ext>
                </a:extLst>
              </a:tr>
              <a:tr h="156191"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PROFIT AFTER TAX (PAT)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6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9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12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14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      9 </a:t>
                      </a:r>
                    </a:p>
                  </a:txBody>
                  <a:tcPr marL="5715" marR="5715" marT="57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84229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D7F5BD2-4706-4AD1-B0C3-E445D1D0DED4}"/>
              </a:ext>
            </a:extLst>
          </p:cNvPr>
          <p:cNvSpPr txBox="1"/>
          <p:nvPr/>
        </p:nvSpPr>
        <p:spPr>
          <a:xfrm>
            <a:off x="6518403" y="4917427"/>
            <a:ext cx="207010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825" i="1" dirty="0">
                <a:solidFill>
                  <a:schemeClr val="bg1">
                    <a:lumMod val="50000"/>
                  </a:schemeClr>
                </a:solidFill>
              </a:rPr>
              <a:t>* FY 2019-20 – Figures are Unaudited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0CCABE-609C-436F-9AD3-5FE595699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253A1DA-67B8-4AFB-85BE-91C27A73E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89" y="3584607"/>
            <a:ext cx="3933987" cy="12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7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6E155A-6120-4A5C-9939-C8412D42E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765" y="888711"/>
            <a:ext cx="2537791" cy="2057363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256E6F-7F3E-48C9-BB7C-29FB3CC6F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52" y="2842181"/>
            <a:ext cx="2557207" cy="19733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8C1787-F3D3-424F-9805-7CD21BE8AFAE}"/>
              </a:ext>
            </a:extLst>
          </p:cNvPr>
          <p:cNvCxnSpPr>
            <a:cxnSpLocks/>
          </p:cNvCxnSpPr>
          <p:nvPr/>
        </p:nvCxnSpPr>
        <p:spPr>
          <a:xfrm>
            <a:off x="4612767" y="1200976"/>
            <a:ext cx="0" cy="3698954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1F2CB91-B43F-4888-9E8F-F00014D35D4C}"/>
              </a:ext>
            </a:extLst>
          </p:cNvPr>
          <p:cNvSpPr txBox="1"/>
          <p:nvPr/>
        </p:nvSpPr>
        <p:spPr>
          <a:xfrm>
            <a:off x="414935" y="218877"/>
            <a:ext cx="3707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IN" sz="1800" dirty="0">
                <a:solidFill>
                  <a:schemeClr val="bg1">
                    <a:lumMod val="50000"/>
                  </a:schemeClr>
                </a:solidFill>
              </a:rPr>
              <a:t>SEGMENT-WISE PERFORMANCE </a:t>
            </a:r>
            <a:br>
              <a:rPr lang="en-IN" sz="1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in constant currency  1 USD @ INR 75.39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2AFE137-48EE-4285-9854-092328D9C821}"/>
              </a:ext>
            </a:extLst>
          </p:cNvPr>
          <p:cNvSpPr/>
          <p:nvPr/>
        </p:nvSpPr>
        <p:spPr>
          <a:xfrm rot="19380644">
            <a:off x="6436830" y="2651190"/>
            <a:ext cx="405822" cy="30819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8961AEF4-E712-41CA-BC0C-5F6514B51B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229902"/>
              </p:ext>
            </p:extLst>
          </p:nvPr>
        </p:nvGraphicFramePr>
        <p:xfrm>
          <a:off x="543951" y="1157289"/>
          <a:ext cx="3625277" cy="3194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EFB5080-A0F4-4ECB-AAEB-7CBDDF7215E1}"/>
              </a:ext>
            </a:extLst>
          </p:cNvPr>
          <p:cNvSpPr txBox="1"/>
          <p:nvPr/>
        </p:nvSpPr>
        <p:spPr>
          <a:xfrm>
            <a:off x="6518403" y="4917427"/>
            <a:ext cx="207010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825" i="1" dirty="0">
                <a:solidFill>
                  <a:schemeClr val="bg1">
                    <a:lumMod val="50000"/>
                  </a:schemeClr>
                </a:solidFill>
              </a:rPr>
              <a:t>* FY 2019-20 – Figures are Unaudited</a:t>
            </a: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F4DE2707-649E-4D41-925A-B24A0759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D6AB342A-830E-438F-A6A8-BEDF509AB0A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77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695C5-F734-4FD9-B218-9FD603372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RIGHT PLACE : </a:t>
            </a:r>
            <a:r>
              <a:rPr lang="en-IN" sz="3000" dirty="0"/>
              <a:t>INDIA</a:t>
            </a:r>
          </a:p>
        </p:txBody>
      </p:sp>
    </p:spTree>
    <p:extLst>
      <p:ext uri="{BB962C8B-B14F-4D97-AF65-F5344CB8AC3E}">
        <p14:creationId xmlns:p14="http://schemas.microsoft.com/office/powerpoint/2010/main" val="58339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CDCC6DF-DF72-4ED5-9010-169688435F16}"/>
              </a:ext>
            </a:extLst>
          </p:cNvPr>
          <p:cNvSpPr txBox="1">
            <a:spLocks/>
          </p:cNvSpPr>
          <p:nvPr/>
        </p:nvSpPr>
        <p:spPr>
          <a:xfrm>
            <a:off x="395536" y="339502"/>
            <a:ext cx="5145024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286" rtl="0" eaLnBrk="1" latinLnBrk="0" hangingPunct="1">
              <a:spcBef>
                <a:spcPct val="0"/>
              </a:spcBef>
              <a:buNone/>
              <a:defRPr kumimoji="0" lang="en-US" sz="1800" b="1" i="0" u="none" strike="noStrike" kern="1200" cap="all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Trebuchet MS" pitchFamily="34" charset="0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DIGITAL INDIA: What’s happening?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1AC56E-6909-4B90-9C3A-65279B4FC255}"/>
              </a:ext>
            </a:extLst>
          </p:cNvPr>
          <p:cNvSpPr txBox="1"/>
          <p:nvPr/>
        </p:nvSpPr>
        <p:spPr>
          <a:xfrm>
            <a:off x="1105236" y="1411413"/>
            <a:ext cx="3960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i="1" dirty="0">
                <a:solidFill>
                  <a:schemeClr val="bg2">
                    <a:lumMod val="50000"/>
                  </a:schemeClr>
                </a:solidFill>
              </a:rPr>
              <a:t>Facebook </a:t>
            </a:r>
            <a:r>
              <a:rPr lang="en-IN" sz="1500" b="1" i="1" dirty="0">
                <a:solidFill>
                  <a:schemeClr val="bg2">
                    <a:lumMod val="50000"/>
                  </a:schemeClr>
                </a:solidFill>
              </a:rPr>
              <a:t>$5.7 </a:t>
            </a:r>
            <a:r>
              <a:rPr lang="en-IN" sz="1500" b="1" i="1" dirty="0" err="1">
                <a:solidFill>
                  <a:schemeClr val="bg2">
                    <a:lumMod val="50000"/>
                  </a:schemeClr>
                </a:solidFill>
              </a:rPr>
              <a:t>Bil</a:t>
            </a:r>
            <a:r>
              <a:rPr lang="en-IN" sz="15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N" sz="1500" i="1" dirty="0">
                <a:solidFill>
                  <a:schemeClr val="bg2">
                    <a:lumMod val="50000"/>
                  </a:schemeClr>
                </a:solidFill>
              </a:rPr>
              <a:t>investment in Reliance </a:t>
            </a:r>
            <a:r>
              <a:rPr lang="en-IN" sz="1500" i="1" dirty="0" err="1">
                <a:solidFill>
                  <a:schemeClr val="bg2">
                    <a:lumMod val="50000"/>
                  </a:schemeClr>
                </a:solidFill>
              </a:rPr>
              <a:t>Jio</a:t>
            </a:r>
            <a:r>
              <a:rPr lang="en-IN" sz="1500" i="1" dirty="0">
                <a:solidFill>
                  <a:schemeClr val="bg2">
                    <a:lumMod val="50000"/>
                  </a:schemeClr>
                </a:solidFill>
              </a:rPr>
              <a:t> platform</a:t>
            </a:r>
          </a:p>
        </p:txBody>
      </p:sp>
      <p:pic>
        <p:nvPicPr>
          <p:cNvPr id="7" name="Picture 14" descr="Image result for IT productivity icon">
            <a:extLst>
              <a:ext uri="{FF2B5EF4-FFF2-40B4-BE49-F238E27FC236}">
                <a16:creationId xmlns:a16="http://schemas.microsoft.com/office/drawing/2014/main" id="{23A36122-D009-46EA-B4D1-3204EDFA3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31470"/>
            <a:ext cx="921005" cy="92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18A7E2-C65A-4612-B40A-A1601F944133}"/>
              </a:ext>
            </a:extLst>
          </p:cNvPr>
          <p:cNvSpPr txBox="1"/>
          <p:nvPr/>
        </p:nvSpPr>
        <p:spPr>
          <a:xfrm>
            <a:off x="1110390" y="1133926"/>
            <a:ext cx="3960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dirty="0"/>
              <a:t>Investments in Indian IT digital platforms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D302DF-6156-4713-AE09-AE558FA1789B}"/>
              </a:ext>
            </a:extLst>
          </p:cNvPr>
          <p:cNvSpPr txBox="1"/>
          <p:nvPr/>
        </p:nvSpPr>
        <p:spPr>
          <a:xfrm>
            <a:off x="1110462" y="2561205"/>
            <a:ext cx="3960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88">
              <a:defRPr/>
            </a:pPr>
            <a:r>
              <a:rPr lang="en-US" sz="1500" b="1" i="1" dirty="0">
                <a:solidFill>
                  <a:schemeClr val="bg2">
                    <a:lumMod val="50000"/>
                  </a:schemeClr>
                </a:solidFill>
              </a:rPr>
              <a:t>+ 40M per year </a:t>
            </a:r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increase in active internet subscribers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5D9297-F863-4EF4-85FF-FEA2568E4842}"/>
              </a:ext>
            </a:extLst>
          </p:cNvPr>
          <p:cNvSpPr txBox="1"/>
          <p:nvPr/>
        </p:nvSpPr>
        <p:spPr>
          <a:xfrm>
            <a:off x="1115616" y="2283718"/>
            <a:ext cx="3960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dirty="0"/>
              <a:t>Internet penetration</a:t>
            </a:r>
          </a:p>
        </p:txBody>
      </p:sp>
      <p:pic>
        <p:nvPicPr>
          <p:cNvPr id="11" name="Picture 2" descr="Image result for internet subscriber icon">
            <a:extLst>
              <a:ext uri="{FF2B5EF4-FFF2-40B4-BE49-F238E27FC236}">
                <a16:creationId xmlns:a16="http://schemas.microsoft.com/office/drawing/2014/main" id="{75E9E00E-701B-40B0-8A7B-E6CE3271E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964" y="2352018"/>
            <a:ext cx="798100" cy="80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ntech Technology icon set. Contain filled flat robo-advisor, tax ...">
            <a:extLst>
              <a:ext uri="{FF2B5EF4-FFF2-40B4-BE49-F238E27FC236}">
                <a16:creationId xmlns:a16="http://schemas.microsoft.com/office/drawing/2014/main" id="{AF21A2DF-8E68-49CF-834C-FEED1B7DE9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0" t="9059" r="19288" b="61944"/>
          <a:stretch/>
        </p:blipFill>
        <p:spPr bwMode="auto">
          <a:xfrm>
            <a:off x="2710172" y="3762317"/>
            <a:ext cx="792088" cy="10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372F56-6F94-48F3-8D0A-880C2B645A66}"/>
              </a:ext>
            </a:extLst>
          </p:cNvPr>
          <p:cNvSpPr txBox="1"/>
          <p:nvPr/>
        </p:nvSpPr>
        <p:spPr>
          <a:xfrm>
            <a:off x="3491880" y="3758417"/>
            <a:ext cx="3960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dirty="0"/>
              <a:t>Expanding the Digital Economy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EF96A2-830A-42E9-B56A-9D8394C55FE3}"/>
              </a:ext>
            </a:extLst>
          </p:cNvPr>
          <p:cNvSpPr txBox="1"/>
          <p:nvPr/>
        </p:nvSpPr>
        <p:spPr>
          <a:xfrm>
            <a:off x="3491880" y="4009574"/>
            <a:ext cx="35434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Jan 2020, Amazon India announced </a:t>
            </a:r>
            <a:br>
              <a:rPr lang="en-US" sz="15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US$ 1 billion to build SMB ecosystem</a:t>
            </a:r>
            <a:endParaRPr lang="en-IN" sz="15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6" name="Picture 14" descr="Image result for startup ecosystem icon">
            <a:extLst>
              <a:ext uri="{FF2B5EF4-FFF2-40B4-BE49-F238E27FC236}">
                <a16:creationId xmlns:a16="http://schemas.microsoft.com/office/drawing/2014/main" id="{88D10983-E398-4E69-A1D7-A896866A4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254" y="1076068"/>
            <a:ext cx="724612" cy="76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94F8A1-0D0D-4155-B531-3E2DE7093598}"/>
              </a:ext>
            </a:extLst>
          </p:cNvPr>
          <p:cNvSpPr txBox="1"/>
          <p:nvPr/>
        </p:nvSpPr>
        <p:spPr>
          <a:xfrm>
            <a:off x="5936184" y="1088248"/>
            <a:ext cx="3960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dirty="0"/>
              <a:t>Healthy Start Up ecosystem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AD6F26-27DD-41D4-B6BE-F1F8DDAC58EE}"/>
              </a:ext>
            </a:extLst>
          </p:cNvPr>
          <p:cNvSpPr txBox="1"/>
          <p:nvPr/>
        </p:nvSpPr>
        <p:spPr>
          <a:xfrm>
            <a:off x="5936184" y="1339405"/>
            <a:ext cx="32072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&gt;27K startups . $11 </a:t>
            </a:r>
            <a:r>
              <a:rPr lang="en-US" sz="1500" i="1" dirty="0" err="1">
                <a:solidFill>
                  <a:schemeClr val="bg2">
                    <a:lumMod val="50000"/>
                  </a:schemeClr>
                </a:solidFill>
              </a:rPr>
              <a:t>Bil</a:t>
            </a:r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 raised in </a:t>
            </a:r>
            <a:br>
              <a:rPr lang="en-US" sz="15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FY 2019-20</a:t>
            </a:r>
            <a:endParaRPr lang="en-IN" sz="15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3BDB63-1829-43BF-8F79-589B0CF63DC8}"/>
              </a:ext>
            </a:extLst>
          </p:cNvPr>
          <p:cNvSpPr txBox="1"/>
          <p:nvPr/>
        </p:nvSpPr>
        <p:spPr>
          <a:xfrm>
            <a:off x="6025928" y="2239159"/>
            <a:ext cx="2736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500" dirty="0"/>
              <a:t>Rural Digital penetration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BCEB81-36B6-4A5C-9CA2-9CD82DCE2661}"/>
              </a:ext>
            </a:extLst>
          </p:cNvPr>
          <p:cNvSpPr txBox="1"/>
          <p:nvPr/>
        </p:nvSpPr>
        <p:spPr>
          <a:xfrm>
            <a:off x="6025928" y="2490316"/>
            <a:ext cx="29158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The internet user base in India has exceeded 500 million mark. </a:t>
            </a:r>
          </a:p>
          <a:p>
            <a:r>
              <a:rPr lang="en-US" sz="1500" i="1" dirty="0">
                <a:solidFill>
                  <a:schemeClr val="bg2">
                    <a:lumMod val="50000"/>
                  </a:schemeClr>
                </a:solidFill>
              </a:rPr>
              <a:t>Annual growth of 18%, </a:t>
            </a:r>
            <a:endParaRPr lang="en-IN" sz="15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1" name="Picture 4" descr="Image result for demand icon">
            <a:extLst>
              <a:ext uri="{FF2B5EF4-FFF2-40B4-BE49-F238E27FC236}">
                <a16:creationId xmlns:a16="http://schemas.microsoft.com/office/drawing/2014/main" id="{86D878C6-39FC-42B1-A07E-3943C7F8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478" y="2396196"/>
            <a:ext cx="713393" cy="71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798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5524F-6430-4BE0-81A7-44A11AB8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advantage INDIA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DB25BF-1FC5-47DB-AABA-9891B29A5429}"/>
              </a:ext>
            </a:extLst>
          </p:cNvPr>
          <p:cNvSpPr txBox="1"/>
          <p:nvPr/>
        </p:nvSpPr>
        <p:spPr>
          <a:xfrm>
            <a:off x="251520" y="1923678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1,000 foreign firms mull production in India, 300 actively pursue plan as 'Exit China' mantra grows</a:t>
            </a:r>
            <a:endParaRPr lang="en-IN" sz="1100" dirty="0"/>
          </a:p>
        </p:txBody>
      </p:sp>
      <p:pic>
        <p:nvPicPr>
          <p:cNvPr id="3074" name="Picture 2" descr="Business Today">
            <a:extLst>
              <a:ext uri="{FF2B5EF4-FFF2-40B4-BE49-F238E27FC236}">
                <a16:creationId xmlns:a16="http://schemas.microsoft.com/office/drawing/2014/main" id="{6E9391BE-8489-4D1B-83BA-20F80C3A1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7" y="1779662"/>
            <a:ext cx="1283791" cy="17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oneycontrol">
            <a:extLst>
              <a:ext uri="{FF2B5EF4-FFF2-40B4-BE49-F238E27FC236}">
                <a16:creationId xmlns:a16="http://schemas.microsoft.com/office/drawing/2014/main" id="{8B8C63CB-14C6-4140-A722-0DC554D93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135" y="1139578"/>
            <a:ext cx="1320353" cy="50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D31679-3EC4-4CA9-9F0A-C1A9A3C79929}"/>
              </a:ext>
            </a:extLst>
          </p:cNvPr>
          <p:cNvSpPr txBox="1"/>
          <p:nvPr/>
        </p:nvSpPr>
        <p:spPr>
          <a:xfrm>
            <a:off x="3702370" y="4178573"/>
            <a:ext cx="2592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The Japanese Government is paying Japanese companies $2.2 </a:t>
            </a:r>
            <a:r>
              <a:rPr lang="en-US" sz="1100" dirty="0" err="1"/>
              <a:t>Bil</a:t>
            </a:r>
            <a:r>
              <a:rPr lang="en-US" sz="1100" dirty="0"/>
              <a:t> to shutter their manufacturing plants in China.</a:t>
            </a:r>
            <a:endParaRPr lang="en-IN" sz="1100" dirty="0"/>
          </a:p>
        </p:txBody>
      </p:sp>
      <p:pic>
        <p:nvPicPr>
          <p:cNvPr id="3078" name="Picture 6" descr="Return to frontpage">
            <a:extLst>
              <a:ext uri="{FF2B5EF4-FFF2-40B4-BE49-F238E27FC236}">
                <a16:creationId xmlns:a16="http://schemas.microsoft.com/office/drawing/2014/main" id="{38B970EB-71B4-4CBA-BC02-84D41BD4E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71" y="3923629"/>
            <a:ext cx="1684015" cy="29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BB161D-02BD-4BAA-8ED0-01C84C6AD6D9}"/>
              </a:ext>
            </a:extLst>
          </p:cNvPr>
          <p:cNvSpPr txBox="1"/>
          <p:nvPr/>
        </p:nvSpPr>
        <p:spPr>
          <a:xfrm>
            <a:off x="6660232" y="4155926"/>
            <a:ext cx="22322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US mulls retaliatory action against China for poor handling of coronavirus</a:t>
            </a:r>
            <a:endParaRPr lang="en-IN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B0CD52-E66E-4E81-B9C1-C60C2D544301}"/>
              </a:ext>
            </a:extLst>
          </p:cNvPr>
          <p:cNvSpPr txBox="1"/>
          <p:nvPr/>
        </p:nvSpPr>
        <p:spPr>
          <a:xfrm>
            <a:off x="8259216" y="385860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ANI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5DAF1-AAB2-4485-8633-5FB1A124A3E6}"/>
              </a:ext>
            </a:extLst>
          </p:cNvPr>
          <p:cNvSpPr txBox="1"/>
          <p:nvPr/>
        </p:nvSpPr>
        <p:spPr>
          <a:xfrm>
            <a:off x="107504" y="4445119"/>
            <a:ext cx="22296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US looks to step up economic action against China</a:t>
            </a:r>
            <a:endParaRPr lang="en-IN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EC6D97-8FFD-4B7B-AF5A-27A3710CD6C9}"/>
              </a:ext>
            </a:extLst>
          </p:cNvPr>
          <p:cNvSpPr txBox="1"/>
          <p:nvPr/>
        </p:nvSpPr>
        <p:spPr>
          <a:xfrm>
            <a:off x="119857" y="4083918"/>
            <a:ext cx="252028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TIMES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79CE0F-AE4F-41CB-90DD-2CD240E79503}"/>
              </a:ext>
            </a:extLst>
          </p:cNvPr>
          <p:cNvGrpSpPr/>
          <p:nvPr/>
        </p:nvGrpSpPr>
        <p:grpSpPr>
          <a:xfrm>
            <a:off x="1577654" y="775033"/>
            <a:ext cx="5772669" cy="3066730"/>
            <a:chOff x="1577654" y="775033"/>
            <a:chExt cx="5772669" cy="30667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7AA1659-EA3C-4672-89E9-A322142374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625" t="19201" r="38975" b="33201"/>
            <a:stretch/>
          </p:blipFill>
          <p:spPr>
            <a:xfrm>
              <a:off x="1577654" y="775033"/>
              <a:ext cx="5772669" cy="306673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8E75ED-5773-4E7F-A204-EAF9E0A955EF}"/>
                </a:ext>
              </a:extLst>
            </p:cNvPr>
            <p:cNvSpPr txBox="1"/>
            <p:nvPr/>
          </p:nvSpPr>
          <p:spPr>
            <a:xfrm>
              <a:off x="5652120" y="957377"/>
              <a:ext cx="5637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/>
                <a:t>CHINA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E6C0E7-7F45-4360-AB01-E99E87100CC5}"/>
                </a:ext>
              </a:extLst>
            </p:cNvPr>
            <p:cNvSpPr txBox="1"/>
            <p:nvPr/>
          </p:nvSpPr>
          <p:spPr>
            <a:xfrm>
              <a:off x="5652120" y="1210894"/>
              <a:ext cx="14278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/>
                <a:t>VENEZUELA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21507D-E3CB-48B6-A7FB-64F282278A9A}"/>
                </a:ext>
              </a:extLst>
            </p:cNvPr>
            <p:cNvSpPr txBox="1"/>
            <p:nvPr/>
          </p:nvSpPr>
          <p:spPr>
            <a:xfrm>
              <a:off x="5664473" y="1491630"/>
              <a:ext cx="14278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/>
                <a:t>SAUDI ARABIA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2F08EB-63DE-4585-A8B3-1893C09145C4}"/>
                </a:ext>
              </a:extLst>
            </p:cNvPr>
            <p:cNvSpPr txBox="1"/>
            <p:nvPr/>
          </p:nvSpPr>
          <p:spPr>
            <a:xfrm>
              <a:off x="5664473" y="1749465"/>
              <a:ext cx="5637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/>
                <a:t>IRAQ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1C7AC03-F049-4A6A-92E3-01FD0A79FB84}"/>
              </a:ext>
            </a:extLst>
          </p:cNvPr>
          <p:cNvSpPr txBox="1"/>
          <p:nvPr/>
        </p:nvSpPr>
        <p:spPr>
          <a:xfrm>
            <a:off x="6804248" y="1491630"/>
            <a:ext cx="2160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Japan has earmarked $2.2 billion to enable its companies to shift production from China.</a:t>
            </a:r>
          </a:p>
          <a:p>
            <a:pPr algn="r"/>
            <a:r>
              <a:rPr lang="en-US" sz="1100" dirty="0"/>
              <a:t>India—which has a domestic market of $120 billion—has announced a Rs 40,000 crore production-linked incentive (PLI) scheme for the sector.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3538289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fy New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5B3D7"/>
      </a:accent1>
      <a:accent2>
        <a:srgbClr val="D99694"/>
      </a:accent2>
      <a:accent3>
        <a:srgbClr val="C3D69B"/>
      </a:accent3>
      <a:accent4>
        <a:srgbClr val="B2A2C7"/>
      </a:accent4>
      <a:accent5>
        <a:srgbClr val="92CDDC"/>
      </a:accent5>
      <a:accent6>
        <a:srgbClr val="FFC000"/>
      </a:accent6>
      <a:hlink>
        <a:srgbClr val="0000FF"/>
      </a:hlink>
      <a:folHlink>
        <a:srgbClr val="800080"/>
      </a:folHlink>
    </a:clrScheme>
    <a:fontScheme name="Sify New Them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" id="{3ABE66E9-EAC3-49D9-B687-2E58DC9B0D92}" vid="{73A6C79C-FD6C-4D61-93FC-3B0256B9C1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Sify-new-template-potx</Template>
  <TotalTime>613</TotalTime>
  <Words>1346</Words>
  <Application>Microsoft Office PowerPoint</Application>
  <PresentationFormat>On-screen Show (16:9)</PresentationFormat>
  <Paragraphs>244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Calibri</vt:lpstr>
      <vt:lpstr>Impact</vt:lpstr>
      <vt:lpstr>Segoe UI</vt:lpstr>
      <vt:lpstr>Times New Roman</vt:lpstr>
      <vt:lpstr>Trebuchet MS</vt:lpstr>
      <vt:lpstr>Wingdings</vt:lpstr>
      <vt:lpstr>Sify New Theme</vt:lpstr>
      <vt:lpstr>PowerPoint Presentation</vt:lpstr>
      <vt:lpstr>AGENDA</vt:lpstr>
      <vt:lpstr>PowerPoint Presentation</vt:lpstr>
      <vt:lpstr>PowerPoint Presentation</vt:lpstr>
      <vt:lpstr>Impact of Covid-19 on Industry verticals: Technology spend</vt:lpstr>
      <vt:lpstr>PowerPoint Presentation</vt:lpstr>
      <vt:lpstr>PowerPoint Presentation</vt:lpstr>
      <vt:lpstr>PowerPoint Presentation</vt:lpstr>
      <vt:lpstr>PowerPoint Presentation</vt:lpstr>
      <vt:lpstr>Impact of Covid-19 on SERVICE LINES</vt:lpstr>
      <vt:lpstr>Sify Covid-19 Response: business solutions for market</vt:lpstr>
      <vt:lpstr>SIFY SERVICES ALIGNMENT : FULL SPECTRUM OF CLOUD PLAY</vt:lpstr>
      <vt:lpstr>Offered off the complete ict ecosystem</vt:lpstr>
      <vt:lpstr>PowerPoint Presentation</vt:lpstr>
      <vt:lpstr>PowerPoint Presentation</vt:lpstr>
      <vt:lpstr>FINANCIAL STATEMENTS OVER LAST 5 YEARS – IN $ MN in constant currency  1 USD @ INR 75.39 </vt:lpstr>
      <vt:lpstr>PowerPoint Presentation</vt:lpstr>
      <vt:lpstr>PowerPoint Presentation</vt:lpstr>
      <vt:lpstr>PowerPoint Presentation</vt:lpstr>
      <vt:lpstr>advantage INDIA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Praveen  Krishna</dc:creator>
  <cp:keywords>Neha Bhasin Chawla</cp:keywords>
  <cp:lastModifiedBy>Praveen  Krishna</cp:lastModifiedBy>
  <cp:revision>41</cp:revision>
  <dcterms:created xsi:type="dcterms:W3CDTF">2020-05-07T10:08:55Z</dcterms:created>
  <dcterms:modified xsi:type="dcterms:W3CDTF">2020-05-09T09:02:36Z</dcterms:modified>
</cp:coreProperties>
</file>